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32" r:id="rId1"/>
  </p:sldMasterIdLst>
  <p:notesMasterIdLst>
    <p:notesMasterId r:id="rId35"/>
  </p:notesMasterIdLst>
  <p:handoutMasterIdLst>
    <p:handoutMasterId r:id="rId36"/>
  </p:handoutMasterIdLst>
  <p:sldIdLst>
    <p:sldId id="436" r:id="rId2"/>
    <p:sldId id="446" r:id="rId3"/>
    <p:sldId id="479" r:id="rId4"/>
    <p:sldId id="488" r:id="rId5"/>
    <p:sldId id="451" r:id="rId6"/>
    <p:sldId id="469" r:id="rId7"/>
    <p:sldId id="471" r:id="rId8"/>
    <p:sldId id="470" r:id="rId9"/>
    <p:sldId id="489" r:id="rId10"/>
    <p:sldId id="490" r:id="rId11"/>
    <p:sldId id="491" r:id="rId12"/>
    <p:sldId id="472" r:id="rId13"/>
    <p:sldId id="453" r:id="rId14"/>
    <p:sldId id="492" r:id="rId15"/>
    <p:sldId id="493" r:id="rId16"/>
    <p:sldId id="494" r:id="rId17"/>
    <p:sldId id="497" r:id="rId18"/>
    <p:sldId id="495" r:id="rId19"/>
    <p:sldId id="462" r:id="rId20"/>
    <p:sldId id="463" r:id="rId21"/>
    <p:sldId id="498" r:id="rId22"/>
    <p:sldId id="499" r:id="rId23"/>
    <p:sldId id="500" r:id="rId24"/>
    <p:sldId id="476" r:id="rId25"/>
    <p:sldId id="457" r:id="rId26"/>
    <p:sldId id="486" r:id="rId27"/>
    <p:sldId id="468" r:id="rId28"/>
    <p:sldId id="501" r:id="rId29"/>
    <p:sldId id="473" r:id="rId30"/>
    <p:sldId id="480" r:id="rId31"/>
    <p:sldId id="459" r:id="rId32"/>
    <p:sldId id="438" r:id="rId33"/>
    <p:sldId id="443" r:id="rId3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y Wood" initials="KW" lastIdx="1" clrIdx="0">
    <p:extLst/>
  </p:cmAuthor>
  <p:cmAuthor id="2" name="Kady Wood" initials="KW [2]" lastIdx="1" clrIdx="1">
    <p:extLst/>
  </p:cmAuthor>
  <p:cmAuthor id="3" name="Kady Wood" initials="KW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4F1F"/>
    <a:srgbClr val="5D3E5D"/>
    <a:srgbClr val="942092"/>
    <a:srgbClr val="0432FF"/>
    <a:srgbClr val="666666"/>
    <a:srgbClr val="FFD579"/>
    <a:srgbClr val="D5FC79"/>
    <a:srgbClr val="76D6FF"/>
    <a:srgbClr val="FF8AD8"/>
    <a:srgbClr val="4E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4"/>
    <p:restoredTop sz="85265"/>
  </p:normalViewPr>
  <p:slideViewPr>
    <p:cSldViewPr snapToGrid="0" snapToObjects="1">
      <p:cViewPr>
        <p:scale>
          <a:sx n="100" d="100"/>
          <a:sy n="100" d="100"/>
        </p:scale>
        <p:origin x="2400" y="696"/>
      </p:cViewPr>
      <p:guideLst>
        <p:guide orient="horz" pos="1620"/>
        <p:guide pos="2880"/>
      </p:guideLst>
    </p:cSldViewPr>
  </p:slideViewPr>
  <p:outlineViewPr>
    <p:cViewPr>
      <p:scale>
        <a:sx n="33" d="100"/>
        <a:sy n="33" d="100"/>
      </p:scale>
      <p:origin x="0" y="-138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155" d="100"/>
          <a:sy n="155" d="100"/>
        </p:scale>
        <p:origin x="6912" y="68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625A11-37AC-6743-A34A-C148325F3821}" type="datetimeFigureOut">
              <a:rPr lang="en-US" smtClean="0"/>
              <a:t>5/18/18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0DF519-CE93-EA4F-A60F-932AFCD2C97A}" type="slidenum">
              <a:rPr lang="en-US" smtClean="0"/>
              <a:t>‹#›</a:t>
            </a:fld>
            <a:endParaRPr lang="en-US"/>
          </a:p>
        </p:txBody>
      </p:sp>
    </p:spTree>
    <p:extLst>
      <p:ext uri="{BB962C8B-B14F-4D97-AF65-F5344CB8AC3E}">
        <p14:creationId xmlns:p14="http://schemas.microsoft.com/office/powerpoint/2010/main" val="894195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F2D18-43F3-3A4F-98E1-58681EDE704A}" type="datetimeFigureOut">
              <a:rPr lang="en-US" smtClean="0"/>
              <a:t>5/18/18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40E2CE-D880-8449-B507-73D2A0793BF7}" type="slidenum">
              <a:rPr lang="en-US" smtClean="0"/>
              <a:t>‹#›</a:t>
            </a:fld>
            <a:endParaRPr lang="en-US"/>
          </a:p>
        </p:txBody>
      </p:sp>
    </p:spTree>
    <p:extLst>
      <p:ext uri="{BB962C8B-B14F-4D97-AF65-F5344CB8AC3E}">
        <p14:creationId xmlns:p14="http://schemas.microsoft.com/office/powerpoint/2010/main" val="1180898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smtClean="0"/>
              <a:t>Explore and validate whether </a:t>
            </a:r>
            <a:r>
              <a:rPr lang="en-US" sz="900" b="1" dirty="0" err="1" smtClean="0"/>
              <a:t>Unikernels</a:t>
            </a:r>
            <a:r>
              <a:rPr lang="en-US" sz="900" b="1" dirty="0" smtClean="0"/>
              <a:t> are a viable option for use in </a:t>
            </a:r>
            <a:r>
              <a:rPr lang="en-US" sz="900" b="1" dirty="0" err="1" smtClean="0"/>
              <a:t>PureCloud</a:t>
            </a:r>
            <a:r>
              <a:rPr lang="en-US" sz="900" b="1" dirty="0" smtClean="0"/>
              <a:t>.</a:t>
            </a:r>
          </a:p>
          <a:p>
            <a:r>
              <a:rPr lang="en-US" sz="900" dirty="0" smtClean="0"/>
              <a:t>We are use </a:t>
            </a:r>
            <a:r>
              <a:rPr lang="en-US" sz="900" dirty="0" err="1" smtClean="0"/>
              <a:t>unikernels</a:t>
            </a:r>
            <a:r>
              <a:rPr lang="en-US" sz="900" dirty="0" smtClean="0"/>
              <a:t> to reduce deployment times for services</a:t>
            </a:r>
            <a:endParaRPr lang="en-US" sz="900" b="1" dirty="0" smtClean="0"/>
          </a:p>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a:t>
            </a:fld>
            <a:endParaRPr lang="en-US"/>
          </a:p>
        </p:txBody>
      </p:sp>
    </p:spTree>
    <p:extLst>
      <p:ext uri="{BB962C8B-B14F-4D97-AF65-F5344CB8AC3E}">
        <p14:creationId xmlns:p14="http://schemas.microsoft.com/office/powerpoint/2010/main" val="438300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18</a:t>
            </a:fld>
            <a:endParaRPr lang="en-US"/>
          </a:p>
        </p:txBody>
      </p:sp>
    </p:spTree>
    <p:extLst>
      <p:ext uri="{BB962C8B-B14F-4D97-AF65-F5344CB8AC3E}">
        <p14:creationId xmlns:p14="http://schemas.microsoft.com/office/powerpoint/2010/main" val="154516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my personal</a:t>
            </a:r>
            <a:r>
              <a:rPr lang="en-US" baseline="0" dirty="0" smtClean="0"/>
              <a:t> favor repositories is using </a:t>
            </a:r>
            <a:r>
              <a:rPr lang="en-US" baseline="0" dirty="0" err="1" smtClean="0"/>
              <a:t>github</a:t>
            </a:r>
            <a:r>
              <a:rPr lang="en-US" baseline="0" dirty="0" smtClean="0"/>
              <a:t>.  You automatically get versioning for deployment options.</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19</a:t>
            </a:fld>
            <a:endParaRPr lang="en-US"/>
          </a:p>
        </p:txBody>
      </p:sp>
    </p:spTree>
    <p:extLst>
      <p:ext uri="{BB962C8B-B14F-4D97-AF65-F5344CB8AC3E}">
        <p14:creationId xmlns:p14="http://schemas.microsoft.com/office/powerpoint/2010/main" val="677364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go look a the code.</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20</a:t>
            </a:fld>
            <a:endParaRPr lang="en-US"/>
          </a:p>
        </p:txBody>
      </p:sp>
    </p:spTree>
    <p:extLst>
      <p:ext uri="{BB962C8B-B14F-4D97-AF65-F5344CB8AC3E}">
        <p14:creationId xmlns:p14="http://schemas.microsoft.com/office/powerpoint/2010/main" val="7469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Microservice architectures are great because</a:t>
            </a:r>
            <a:r>
              <a:rPr lang="en-US" baseline="0" dirty="0" smtClean="0"/>
              <a:t> they break everything down into small pieces.  Microservice architectures are extremely painful to debug because they break everything down into small pieces (especially if you have multiple teams).  Log correlation, aggregation and tracing are critical to the success of your application because when u need logging (</a:t>
            </a:r>
            <a:r>
              <a:rPr lang="en-US" baseline="0" dirty="0" err="1" smtClean="0"/>
              <a:t>eg</a:t>
            </a:r>
            <a:r>
              <a:rPr lang="en-US" baseline="0" dirty="0" smtClean="0"/>
              <a:t>. </a:t>
            </a:r>
            <a:r>
              <a:rPr lang="en-US" baseline="0" dirty="0" err="1" smtClean="0"/>
              <a:t>critsits</a:t>
            </a:r>
            <a:r>
              <a:rPr lang="en-US" baseline="0" dirty="0" smtClean="0"/>
              <a:t>) is often when you </a:t>
            </a:r>
            <a:r>
              <a:rPr lang="en-US" baseline="0" dirty="0" err="1" smtClean="0"/>
              <a:t>dont</a:t>
            </a:r>
            <a:r>
              <a:rPr lang="en-US" baseline="0" dirty="0" smtClean="0"/>
              <a:t> have it.).  We are going to look at how we can use Spring Cloud Sleuth with  tools like </a:t>
            </a:r>
            <a:r>
              <a:rPr lang="en-US" baseline="0" dirty="0" err="1" smtClean="0"/>
              <a:t>Papertrail</a:t>
            </a:r>
            <a:r>
              <a:rPr lang="en-US" baseline="0" dirty="0" smtClean="0"/>
              <a:t> and </a:t>
            </a:r>
            <a:r>
              <a:rPr lang="en-US" baseline="0" dirty="0" err="1" smtClean="0"/>
              <a:t>Zipkin</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24</a:t>
            </a:fld>
            <a:endParaRPr lang="en-US"/>
          </a:p>
        </p:txBody>
      </p:sp>
    </p:spTree>
    <p:extLst>
      <p:ext uri="{BB962C8B-B14F-4D97-AF65-F5344CB8AC3E}">
        <p14:creationId xmlns:p14="http://schemas.microsoft.com/office/powerpoint/2010/main" val="611088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a:t>
            </a:r>
            <a:r>
              <a:rPr lang="en-US" baseline="0" dirty="0" smtClean="0"/>
              <a:t> aggregation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25</a:t>
            </a:fld>
            <a:endParaRPr lang="en-US"/>
          </a:p>
        </p:txBody>
      </p:sp>
    </p:spTree>
    <p:extLst>
      <p:ext uri="{BB962C8B-B14F-4D97-AF65-F5344CB8AC3E}">
        <p14:creationId xmlns:p14="http://schemas.microsoft.com/office/powerpoint/2010/main" val="1759794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Cloud</a:t>
            </a:r>
            <a:r>
              <a:rPr lang="en-US" baseline="0" dirty="0" smtClean="0"/>
              <a:t> sleuth really does a lot of behind the scenes magic with generating trace ids (correlation ids) and then making sure each segment of a call is broken down in a unique span.</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26</a:t>
            </a:fld>
            <a:endParaRPr lang="en-US"/>
          </a:p>
        </p:txBody>
      </p:sp>
    </p:spTree>
    <p:extLst>
      <p:ext uri="{BB962C8B-B14F-4D97-AF65-F5344CB8AC3E}">
        <p14:creationId xmlns:p14="http://schemas.microsoft.com/office/powerpoint/2010/main" val="1736905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Papertrail</a:t>
            </a:r>
            <a:r>
              <a:rPr lang="en-US" dirty="0" smtClean="0"/>
              <a:t> is just one</a:t>
            </a:r>
            <a:r>
              <a:rPr lang="en-US" baseline="0" dirty="0" smtClean="0"/>
              <a:t> log aggregation tool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27</a:t>
            </a:fld>
            <a:endParaRPr lang="en-US"/>
          </a:p>
        </p:txBody>
      </p:sp>
    </p:spTree>
    <p:extLst>
      <p:ext uri="{BB962C8B-B14F-4D97-AF65-F5344CB8AC3E}">
        <p14:creationId xmlns:p14="http://schemas.microsoft.com/office/powerpoint/2010/main" val="654948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29</a:t>
            </a:fld>
            <a:endParaRPr lang="en-US"/>
          </a:p>
        </p:txBody>
      </p:sp>
    </p:spTree>
    <p:extLst>
      <p:ext uri="{BB962C8B-B14F-4D97-AF65-F5344CB8AC3E}">
        <p14:creationId xmlns:p14="http://schemas.microsoft.com/office/powerpoint/2010/main" val="800041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 you guys are actively</a:t>
            </a:r>
            <a:r>
              <a:rPr lang="en-US" baseline="0" dirty="0" smtClean="0"/>
              <a:t> building microservice based applications</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How many of you guys are Spring developers</a:t>
            </a:r>
          </a:p>
          <a:p>
            <a:r>
              <a:rPr lang="en-US" baseline="0" dirty="0" smtClean="0"/>
              <a:t>Building them in the cloud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a:t>
            </a:fld>
            <a:endParaRPr lang="en-US"/>
          </a:p>
        </p:txBody>
      </p:sp>
    </p:spTree>
    <p:extLst>
      <p:ext uri="{BB962C8B-B14F-4D97-AF65-F5344CB8AC3E}">
        <p14:creationId xmlns:p14="http://schemas.microsoft.com/office/powerpoint/2010/main" val="842332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set the tone for the talk</a:t>
            </a:r>
            <a:r>
              <a:rPr lang="en-US" baseline="0" dirty="0" smtClean="0"/>
              <a:t> by setting the business problem.  We have a small software company that makes </a:t>
            </a:r>
            <a:r>
              <a:rPr lang="en-US" baseline="0" dirty="0" err="1" smtClean="0"/>
              <a:t>licsense</a:t>
            </a:r>
            <a:r>
              <a:rPr lang="en-US" baseline="0" dirty="0" smtClean="0"/>
              <a:t> and asset management application.  There traditional focus has been </a:t>
            </a:r>
            <a:r>
              <a:rPr lang="en-US" baseline="0" dirty="0" err="1" smtClean="0"/>
              <a:t>deliverying</a:t>
            </a:r>
            <a:r>
              <a:rPr lang="en-US" baseline="0" dirty="0" smtClean="0"/>
              <a:t> a monolithic web app, install </a:t>
            </a:r>
            <a:r>
              <a:rPr lang="en-US" baseline="0" dirty="0" err="1" smtClean="0"/>
              <a:t>on-premise</a:t>
            </a:r>
            <a:r>
              <a:rPr lang="en-US" baseline="0" dirty="0" smtClean="0"/>
              <a:t> to customers.  They have a twice a year release cycle and it is killing the company in terms of getting the product out the door.</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5</a:t>
            </a:fld>
            <a:endParaRPr lang="en-US"/>
          </a:p>
        </p:txBody>
      </p:sp>
    </p:spTree>
    <p:extLst>
      <p:ext uri="{BB962C8B-B14F-4D97-AF65-F5344CB8AC3E}">
        <p14:creationId xmlns:p14="http://schemas.microsoft.com/office/powerpoint/2010/main" val="2027434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transition:  Building microservices are easy.</a:t>
            </a:r>
            <a:r>
              <a:rPr lang="en-US" baseline="0" dirty="0" smtClean="0"/>
              <a:t>  Its like building blog site in 10 minutes. :-)</a:t>
            </a:r>
          </a:p>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6</a:t>
            </a:fld>
            <a:endParaRPr lang="en-US"/>
          </a:p>
        </p:txBody>
      </p:sp>
    </p:spTree>
    <p:extLst>
      <p:ext uri="{BB962C8B-B14F-4D97-AF65-F5344CB8AC3E}">
        <p14:creationId xmlns:p14="http://schemas.microsoft.com/office/powerpoint/2010/main" val="1903709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Boot really</a:t>
            </a:r>
            <a:r>
              <a:rPr lang="en-US" baseline="0" dirty="0" smtClean="0"/>
              <a:t> simplifies development of REST-based services by focusing on annotation development.   Spring MVC is a full blown, full stack web development framework.  Spring Boot is a very light weight framework</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8</a:t>
            </a:fld>
            <a:endParaRPr lang="en-US"/>
          </a:p>
        </p:txBody>
      </p:sp>
    </p:spTree>
    <p:extLst>
      <p:ext uri="{BB962C8B-B14F-4D97-AF65-F5344CB8AC3E}">
        <p14:creationId xmlns:p14="http://schemas.microsoft.com/office/powerpoint/2010/main" val="2140709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11</a:t>
            </a:fld>
            <a:endParaRPr lang="en-US"/>
          </a:p>
        </p:txBody>
      </p:sp>
    </p:spTree>
    <p:extLst>
      <p:ext uri="{BB962C8B-B14F-4D97-AF65-F5344CB8AC3E}">
        <p14:creationId xmlns:p14="http://schemas.microsoft.com/office/powerpoint/2010/main" val="984939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the story of 12000</a:t>
            </a:r>
            <a:r>
              <a:rPr lang="en-US" baseline="0" dirty="0" smtClean="0"/>
              <a:t> configuration files and </a:t>
            </a:r>
            <a:r>
              <a:rPr lang="en-US" baseline="0" dirty="0" err="1" smtClean="0"/>
              <a:t>websphere</a:t>
            </a:r>
            <a:r>
              <a:rPr lang="en-US" baseline="0" dirty="0" smtClean="0"/>
              <a:t>.  Configuration drift is really.  </a:t>
            </a:r>
            <a:endParaRPr lang="en-US" dirty="0" smtClean="0"/>
          </a:p>
          <a:p>
            <a:endParaRPr lang="en-US" dirty="0" smtClean="0"/>
          </a:p>
          <a:p>
            <a:r>
              <a:rPr lang="en-US" dirty="0" smtClean="0"/>
              <a:t>I cant</a:t>
            </a:r>
            <a:r>
              <a:rPr lang="en-US" baseline="0" dirty="0" smtClean="0"/>
              <a:t> stress this enough.  How you manage the configuration of your application is critical.  A microservice is a small independent piece of code that is self-contained and can be deployed quickly and repeatedly.  It should be  immutable meaning the server should not be touched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13</a:t>
            </a:fld>
            <a:endParaRPr lang="en-US"/>
          </a:p>
        </p:txBody>
      </p:sp>
    </p:spTree>
    <p:extLst>
      <p:ext uri="{BB962C8B-B14F-4D97-AF65-F5344CB8AC3E}">
        <p14:creationId xmlns:p14="http://schemas.microsoft.com/office/powerpoint/2010/main" val="296064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the story of 12000</a:t>
            </a:r>
            <a:r>
              <a:rPr lang="en-US" baseline="0" dirty="0" smtClean="0"/>
              <a:t> configuration files and </a:t>
            </a:r>
            <a:r>
              <a:rPr lang="en-US" baseline="0" dirty="0" err="1" smtClean="0"/>
              <a:t>websphere</a:t>
            </a:r>
            <a:r>
              <a:rPr lang="en-US" baseline="0" dirty="0" smtClean="0"/>
              <a:t>.  Configuration drift is really.  </a:t>
            </a:r>
            <a:endParaRPr lang="en-US" dirty="0" smtClean="0"/>
          </a:p>
          <a:p>
            <a:endParaRPr lang="en-US" dirty="0" smtClean="0"/>
          </a:p>
          <a:p>
            <a:r>
              <a:rPr lang="en-US" dirty="0" smtClean="0"/>
              <a:t>I cant</a:t>
            </a:r>
            <a:r>
              <a:rPr lang="en-US" baseline="0" dirty="0" smtClean="0"/>
              <a:t> stress this enough.  How you manage the configuration of your application is critical.  A microservice is a small independent piece of code that is self-contained and can be deployed quickly and repeatedly.  It should be  immutable meaning the server should not be touched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14</a:t>
            </a:fld>
            <a:endParaRPr lang="en-US"/>
          </a:p>
        </p:txBody>
      </p:sp>
    </p:spTree>
    <p:extLst>
      <p:ext uri="{BB962C8B-B14F-4D97-AF65-F5344CB8AC3E}">
        <p14:creationId xmlns:p14="http://schemas.microsoft.com/office/powerpoint/2010/main" val="53687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the story of 12000</a:t>
            </a:r>
            <a:r>
              <a:rPr lang="en-US" baseline="0" dirty="0" smtClean="0"/>
              <a:t> configuration files and </a:t>
            </a:r>
            <a:r>
              <a:rPr lang="en-US" baseline="0" dirty="0" err="1" smtClean="0"/>
              <a:t>websphere</a:t>
            </a:r>
            <a:r>
              <a:rPr lang="en-US" baseline="0" dirty="0" smtClean="0"/>
              <a:t>.  Configuration drift is really.  </a:t>
            </a:r>
            <a:endParaRPr lang="en-US" dirty="0" smtClean="0"/>
          </a:p>
          <a:p>
            <a:endParaRPr lang="en-US" dirty="0" smtClean="0"/>
          </a:p>
          <a:p>
            <a:r>
              <a:rPr lang="en-US" dirty="0" smtClean="0"/>
              <a:t>I cant</a:t>
            </a:r>
            <a:r>
              <a:rPr lang="en-US" baseline="0" dirty="0" smtClean="0"/>
              <a:t> stress this enough.  How you manage the configuration of your application is critical.  A microservice is a small independent piece of code that is self-contained and can be deployed quickly and repeatedly.  It should be  immutable meaning the server should not be touched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15</a:t>
            </a:fld>
            <a:endParaRPr lang="en-US"/>
          </a:p>
        </p:txBody>
      </p:sp>
    </p:spTree>
    <p:extLst>
      <p:ext uri="{BB962C8B-B14F-4D97-AF65-F5344CB8AC3E}">
        <p14:creationId xmlns:p14="http://schemas.microsoft.com/office/powerpoint/2010/main" val="1656533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gi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gi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g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g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1 - Warm Red">
    <p:bg>
      <p:bgPr>
        <a:solidFill>
          <a:srgbClr val="FF4F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0" cy="1729978"/>
          </a:xfrm>
        </p:spPr>
        <p:txBody>
          <a:bodyPr anchor="b">
            <a:normAutofit/>
          </a:bodyPr>
          <a:lstStyle>
            <a:lvl1pPr algn="l">
              <a:defRPr sz="4500">
                <a:solidFill>
                  <a:schemeClr val="bg1"/>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342899" y="2576614"/>
            <a:ext cx="8458202" cy="1729978"/>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ext uri="{BB962C8B-B14F-4D97-AF65-F5344CB8AC3E}">
        <p14:creationId xmlns:p14="http://schemas.microsoft.com/office/powerpoint/2010/main" val="748998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ansition Title (Chapter)">
    <p:bg>
      <p:bgPr>
        <a:solidFill>
          <a:srgbClr val="5D3E5D"/>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0000"/>
            <a:biLevel thresh="75000"/>
            <a:extLst>
              <a:ext uri="{28A0092B-C50C-407E-A947-70E740481C1C}">
                <a14:useLocalDpi xmlns:a14="http://schemas.microsoft.com/office/drawing/2010/main" val="0"/>
              </a:ext>
            </a:extLst>
          </a:blip>
          <a:srcRect t="3582" r="4999" b="23436"/>
          <a:stretch/>
        </p:blipFill>
        <p:spPr>
          <a:xfrm>
            <a:off x="4572000" y="0"/>
            <a:ext cx="4572000" cy="5143500"/>
          </a:xfrm>
          <a:prstGeom prst="rect">
            <a:avLst/>
          </a:prstGeom>
        </p:spPr>
      </p:pic>
      <p:sp>
        <p:nvSpPr>
          <p:cNvPr id="8" name="Title 1"/>
          <p:cNvSpPr>
            <a:spLocks noGrp="1"/>
          </p:cNvSpPr>
          <p:nvPr>
            <p:ph type="ctrTitle"/>
          </p:nvPr>
        </p:nvSpPr>
        <p:spPr>
          <a:xfrm>
            <a:off x="342900" y="841773"/>
            <a:ext cx="8458201" cy="1729978"/>
          </a:xfrm>
        </p:spPr>
        <p:txBody>
          <a:bodyPr anchor="b">
            <a:normAutofit/>
          </a:bodyPr>
          <a:lstStyle>
            <a:lvl1pPr algn="l">
              <a:defRPr sz="4500" spc="-188" baseline="0">
                <a:solidFill>
                  <a:schemeClr val="bg1"/>
                </a:solidFill>
                <a:latin typeface="+mn-lt"/>
              </a:defRPr>
            </a:lvl1pPr>
          </a:lstStyle>
          <a:p>
            <a:r>
              <a:rPr lang="en-US" smtClean="0"/>
              <a:t>Click to edit Master title style</a:t>
            </a:r>
            <a:endParaRPr lang="en-US" dirty="0"/>
          </a:p>
        </p:txBody>
      </p:sp>
      <p:sp>
        <p:nvSpPr>
          <p:cNvPr id="9" name="Subtitle 2"/>
          <p:cNvSpPr>
            <a:spLocks noGrp="1"/>
          </p:cNvSpPr>
          <p:nvPr>
            <p:ph type="subTitle" idx="1"/>
          </p:nvPr>
        </p:nvSpPr>
        <p:spPr>
          <a:xfrm>
            <a:off x="342900" y="2576614"/>
            <a:ext cx="8458201" cy="1729978"/>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ext uri="{BB962C8B-B14F-4D97-AF65-F5344CB8AC3E}">
        <p14:creationId xmlns:p14="http://schemas.microsoft.com/office/powerpoint/2010/main" val="188796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ransition Title (Chapter)">
    <p:bg>
      <p:bgPr>
        <a:solidFill>
          <a:srgbClr val="FF4F1F"/>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0000"/>
            <a:biLevel thresh="75000"/>
            <a:extLst>
              <a:ext uri="{28A0092B-C50C-407E-A947-70E740481C1C}">
                <a14:useLocalDpi xmlns:a14="http://schemas.microsoft.com/office/drawing/2010/main" val="0"/>
              </a:ext>
            </a:extLst>
          </a:blip>
          <a:srcRect t="3582" r="4999" b="23436"/>
          <a:stretch/>
        </p:blipFill>
        <p:spPr>
          <a:xfrm>
            <a:off x="4572000" y="0"/>
            <a:ext cx="4572000" cy="5143500"/>
          </a:xfrm>
          <a:prstGeom prst="rect">
            <a:avLst/>
          </a:prstGeom>
        </p:spPr>
      </p:pic>
      <p:sp>
        <p:nvSpPr>
          <p:cNvPr id="8" name="Title 1"/>
          <p:cNvSpPr>
            <a:spLocks noGrp="1"/>
          </p:cNvSpPr>
          <p:nvPr>
            <p:ph type="ctrTitle"/>
          </p:nvPr>
        </p:nvSpPr>
        <p:spPr>
          <a:xfrm>
            <a:off x="342900" y="841773"/>
            <a:ext cx="8458201" cy="1729978"/>
          </a:xfrm>
        </p:spPr>
        <p:txBody>
          <a:bodyPr anchor="b">
            <a:normAutofit/>
          </a:bodyPr>
          <a:lstStyle>
            <a:lvl1pPr algn="l">
              <a:defRPr sz="4500" spc="-188" baseline="0">
                <a:solidFill>
                  <a:schemeClr val="bg1"/>
                </a:solidFill>
                <a:latin typeface="+mn-lt"/>
              </a:defRPr>
            </a:lvl1pPr>
          </a:lstStyle>
          <a:p>
            <a:r>
              <a:rPr lang="en-US" smtClean="0"/>
              <a:t>Click to edit Master title style</a:t>
            </a:r>
            <a:endParaRPr lang="en-US" dirty="0"/>
          </a:p>
        </p:txBody>
      </p:sp>
      <p:sp>
        <p:nvSpPr>
          <p:cNvPr id="9" name="Subtitle 2"/>
          <p:cNvSpPr>
            <a:spLocks noGrp="1"/>
          </p:cNvSpPr>
          <p:nvPr>
            <p:ph type="subTitle" idx="1"/>
          </p:nvPr>
        </p:nvSpPr>
        <p:spPr>
          <a:xfrm>
            <a:off x="342900" y="2576614"/>
            <a:ext cx="8458201" cy="1729978"/>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spcCol="360000"/>
          <a:lstStyle>
            <a:lvl1pPr>
              <a:lnSpc>
                <a:spcPct val="100000"/>
              </a:lnSpc>
              <a:spcBef>
                <a:spcPts val="750"/>
              </a:spcBef>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4"/>
          </p:nvPr>
        </p:nvSpPr>
        <p:spPr>
          <a:xfrm>
            <a:off x="6890147" y="4662649"/>
            <a:ext cx="1910954" cy="273844"/>
          </a:xfrm>
          <a:prstGeom prst="rect">
            <a:avLst/>
          </a:prstGeom>
        </p:spPr>
        <p:txBody>
          <a:bodyPr vert="horz" lIns="90000" tIns="45720" rIns="0" bIns="45720" rtlCol="0" anchor="ctr"/>
          <a:lstStyle>
            <a:lvl1pPr algn="r">
              <a:defRPr sz="750">
                <a:solidFill>
                  <a:schemeClr val="tx1">
                    <a:tint val="75000"/>
                  </a:schemeClr>
                </a:solidFill>
              </a:defRPr>
            </a:lvl1pPr>
          </a:lstStyle>
          <a:p>
            <a:fld id="{20CFEDCE-3BD6-9940-A642-E28DD407BF5F}" type="slidenum">
              <a:rPr lang="en-US" smtClean="0"/>
              <a:pPr/>
              <a:t>‹#›</a:t>
            </a:fld>
            <a:endParaRPr lang="en-US" dirty="0"/>
          </a:p>
        </p:txBody>
      </p:sp>
    </p:spTree>
    <p:extLst>
      <p:ext uri="{BB962C8B-B14F-4D97-AF65-F5344CB8AC3E}">
        <p14:creationId xmlns:p14="http://schemas.microsoft.com/office/powerpoint/2010/main" val="4155550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with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168004"/>
            <a:ext cx="4121269" cy="32944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84143" y="1168004"/>
            <a:ext cx="4116958" cy="32944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11"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4843476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14325"/>
            <a:ext cx="8458200" cy="92987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342900" y="1260872"/>
            <a:ext cx="4108889"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1878807"/>
            <a:ext cx="4108889" cy="2583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82358" y="1260872"/>
            <a:ext cx="4118742"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82358" y="1878807"/>
            <a:ext cx="4118742" cy="2583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11"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467595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 No Tit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900" y="314325"/>
            <a:ext cx="4093097" cy="4148138"/>
          </a:xfrm>
        </p:spPr>
        <p:txBody>
          <a:bodyPr numCol="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10" name="Content Placeholder 2"/>
          <p:cNvSpPr>
            <a:spLocks noGrp="1"/>
          </p:cNvSpPr>
          <p:nvPr>
            <p:ph sz="half" idx="13"/>
          </p:nvPr>
        </p:nvSpPr>
        <p:spPr>
          <a:xfrm>
            <a:off x="4708003" y="314324"/>
            <a:ext cx="4093097" cy="4148139"/>
          </a:xfrm>
        </p:spPr>
        <p:txBody>
          <a:bodyPr numCol="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7"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2761603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6"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50765179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content - No Title">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342900" y="314325"/>
            <a:ext cx="8458201" cy="4148138"/>
          </a:xfrm>
        </p:spPr>
        <p:txBody>
          <a:bodyPr numCol="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1"/>
          </p:nvPr>
        </p:nvSpPr>
        <p:spPr>
          <a:xfrm>
            <a:off x="6890147" y="4662649"/>
            <a:ext cx="1910954" cy="273844"/>
          </a:xfrm>
        </p:spPr>
        <p:txBody>
          <a:bodyPr/>
          <a:lstStyle/>
          <a:p>
            <a:fld id="{20CFEDCE-3BD6-9940-A642-E28DD407BF5F}" type="slidenum">
              <a:rPr lang="en-US" smtClean="0"/>
              <a:t>‹#›</a:t>
            </a:fld>
            <a:endParaRPr lang="en-US" dirty="0"/>
          </a:p>
        </p:txBody>
      </p:sp>
      <p:sp>
        <p:nvSpPr>
          <p:cNvPr id="8" name="Footer Placeholder 4"/>
          <p:cNvSpPr>
            <a:spLocks noGrp="1"/>
          </p:cNvSpPr>
          <p:nvPr>
            <p:ph type="ftr" sz="quarter" idx="12"/>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417596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14325"/>
            <a:ext cx="3257550" cy="1228725"/>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314325"/>
            <a:ext cx="4913709" cy="41481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1543050"/>
            <a:ext cx="3257550" cy="291941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9"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94410038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 1 - Dark">
    <p:bg>
      <p:bgPr>
        <a:solidFill>
          <a:srgbClr val="4E505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1" cy="1729978"/>
          </a:xfrm>
        </p:spPr>
        <p:txBody>
          <a:bodyPr anchor="b">
            <a:normAutofit/>
          </a:bodyPr>
          <a:lstStyle>
            <a:lvl1pPr algn="l">
              <a:defRPr sz="4500" spc="-188" baseline="0">
                <a:solidFill>
                  <a:srgbClr val="FF4F1F"/>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342900" y="2576614"/>
            <a:ext cx="8458201" cy="1729978"/>
          </a:xfrm>
        </p:spPr>
        <p:txBody>
          <a:bodyPr/>
          <a:lstStyle>
            <a:lvl1pPr marL="0" indent="0" algn="l">
              <a:buNone/>
              <a:defRPr sz="1800" baseline="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96" y="4162541"/>
            <a:ext cx="1809934" cy="768317"/>
          </a:xfrm>
          <a:prstGeom prst="rect">
            <a:avLst/>
          </a:prstGeom>
        </p:spPr>
      </p:pic>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14325"/>
            <a:ext cx="3257550" cy="1228725"/>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314325"/>
            <a:ext cx="4913709" cy="414813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342900" y="1543050"/>
            <a:ext cx="3257550" cy="291941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9"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88596985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End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0" cy="1729978"/>
          </a:xfrm>
        </p:spPr>
        <p:txBody>
          <a:bodyPr anchor="b">
            <a:normAutofit/>
          </a:bodyPr>
          <a:lstStyle>
            <a:lvl1pPr algn="l">
              <a:defRPr sz="4500">
                <a:solidFill>
                  <a:schemeClr val="accent1"/>
                </a:solidFill>
                <a:latin typeface="+mn-l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42899" y="2576615"/>
            <a:ext cx="8458202" cy="1186872"/>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5" name="Footer Placeholder 2"/>
          <p:cNvSpPr>
            <a:spLocks noGrp="1"/>
          </p:cNvSpPr>
          <p:nvPr>
            <p:ph type="ftr" sz="quarter" idx="10"/>
          </p:nvPr>
        </p:nvSpPr>
        <p:spPr>
          <a:xfrm>
            <a:off x="342900" y="4779382"/>
            <a:ext cx="1852613" cy="309401"/>
          </a:xfrm>
          <a:noFill/>
        </p:spPr>
        <p:txBody>
          <a:bodyPr lIns="0"/>
          <a:lstStyle>
            <a:lvl1pPr algn="l">
              <a:defRPr>
                <a:solidFill>
                  <a:schemeClr val="bg1"/>
                </a:solidFill>
              </a:defRPr>
            </a:lvl1pPr>
          </a:lstStyle>
          <a:p>
            <a:r>
              <a:rPr lang="en-US" dirty="0" smtClean="0"/>
              <a:t>Genesys confidential and proprietary information. Unauthorized disclosure is prohibited. </a:t>
            </a:r>
            <a:endParaRPr lang="en-US" dirty="0"/>
          </a:p>
        </p:txBody>
      </p:sp>
      <p:sp>
        <p:nvSpPr>
          <p:cNvPr id="8" name="Footer Placeholder 2"/>
          <p:cNvSpPr txBox="1">
            <a:spLocks/>
          </p:cNvSpPr>
          <p:nvPr userDrawn="1"/>
        </p:nvSpPr>
        <p:spPr>
          <a:xfrm>
            <a:off x="2627709" y="4779382"/>
            <a:ext cx="1944291" cy="309401"/>
          </a:xfrm>
          <a:prstGeom prst="rect">
            <a:avLst/>
          </a:prstGeom>
        </p:spPr>
        <p:txBody>
          <a:bodyPr vert="horz" lIns="0" tIns="0" rIns="0" bIns="0" rtlCol="0" anchor="t" anchorCtr="0"/>
          <a:lstStyle>
            <a:defPPr>
              <a:defRPr lang="en-US"/>
            </a:defPPr>
            <a:lvl1pPr marL="0" algn="l" defTabSz="914400" rtl="0" eaLnBrk="1" latinLnBrk="0" hangingPunct="1">
              <a:defRPr lang="en-US" sz="750" b="0" i="0" kern="1200" smtClean="0">
                <a:solidFill>
                  <a:schemeClr val="bg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63" dirty="0" smtClean="0"/>
              <a:t>Copyright ©2017 Genesys. </a:t>
            </a:r>
          </a:p>
          <a:p>
            <a:r>
              <a:rPr lang="en-US" sz="563" dirty="0" smtClean="0"/>
              <a:t>2001 </a:t>
            </a:r>
            <a:r>
              <a:rPr lang="en-US" sz="563" dirty="0" err="1" smtClean="0"/>
              <a:t>Junipero</a:t>
            </a:r>
            <a:r>
              <a:rPr lang="en-US" sz="563" dirty="0" smtClean="0"/>
              <a:t> Serra Blvd., Daly City, CA 94014 </a:t>
            </a:r>
          </a:p>
        </p:txBody>
      </p:sp>
      <p:sp>
        <p:nvSpPr>
          <p:cNvPr id="9" name="Footer Placeholder 2"/>
          <p:cNvSpPr txBox="1">
            <a:spLocks/>
          </p:cNvSpPr>
          <p:nvPr userDrawn="1"/>
        </p:nvSpPr>
        <p:spPr>
          <a:xfrm>
            <a:off x="4571404" y="4779382"/>
            <a:ext cx="4229696" cy="309401"/>
          </a:xfrm>
          <a:prstGeom prst="rect">
            <a:avLst/>
          </a:prstGeom>
        </p:spPr>
        <p:txBody>
          <a:bodyPr vert="horz" lIns="0" tIns="0" rIns="0" bIns="0" rtlCol="0" anchor="t" anchorCtr="0"/>
          <a:lstStyle>
            <a:defPPr>
              <a:defRPr lang="en-US"/>
            </a:defPPr>
            <a:lvl1pPr marL="0" algn="l" defTabSz="914400" rtl="0" eaLnBrk="1" latinLnBrk="0" hangingPunct="1">
              <a:defRPr lang="en-US" sz="750" b="0" i="0" kern="1200" smtClean="0">
                <a:solidFill>
                  <a:schemeClr val="bg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63" dirty="0" smtClean="0"/>
              <a:t>All Rights reserved. Genesys and the Genesys logo are registered trademarks of Genesys. All other company names and logos may be registered trademarks or trademarks of their respective companies.</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96" y="4162541"/>
            <a:ext cx="1809934" cy="768317"/>
          </a:xfrm>
          <a:prstGeom prst="rect">
            <a:avLst/>
          </a:prstGeom>
        </p:spPr>
      </p:pic>
    </p:spTree>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ver 3 - White">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24" y="886290"/>
            <a:ext cx="1911281" cy="832045"/>
          </a:xfrm>
          <a:prstGeom prst="rect">
            <a:avLst/>
          </a:prstGeom>
        </p:spPr>
      </p:pic>
      <p:sp>
        <p:nvSpPr>
          <p:cNvPr id="14" name="Title 1"/>
          <p:cNvSpPr>
            <a:spLocks noGrp="1"/>
          </p:cNvSpPr>
          <p:nvPr>
            <p:ph type="ctrTitle"/>
          </p:nvPr>
        </p:nvSpPr>
        <p:spPr>
          <a:xfrm>
            <a:off x="2160985" y="1228198"/>
            <a:ext cx="6640115" cy="1628774"/>
          </a:xfrm>
        </p:spPr>
        <p:txBody>
          <a:bodyPr anchor="b">
            <a:normAutofit/>
          </a:bodyPr>
          <a:lstStyle>
            <a:lvl1pPr algn="l">
              <a:defRPr sz="4500">
                <a:solidFill>
                  <a:srgbClr val="FF4F1F"/>
                </a:solidFill>
                <a:latin typeface="+mn-lt"/>
              </a:defRPr>
            </a:lvl1pPr>
          </a:lstStyle>
          <a:p>
            <a:r>
              <a:rPr lang="en-US" smtClean="0"/>
              <a:t>Click to edit Master title style</a:t>
            </a:r>
            <a:endParaRPr lang="en-US" dirty="0"/>
          </a:p>
        </p:txBody>
      </p:sp>
      <p:sp>
        <p:nvSpPr>
          <p:cNvPr id="15" name="Subtitle 2"/>
          <p:cNvSpPr>
            <a:spLocks noGrp="1"/>
          </p:cNvSpPr>
          <p:nvPr>
            <p:ph type="subTitle" idx="1"/>
          </p:nvPr>
        </p:nvSpPr>
        <p:spPr>
          <a:xfrm>
            <a:off x="2160984" y="2861835"/>
            <a:ext cx="6640116" cy="1173856"/>
          </a:xfrm>
        </p:spPr>
        <p:txBody>
          <a:bodyPr/>
          <a:lstStyle>
            <a:lvl1pPr marL="0" indent="0" algn="l">
              <a:buNone/>
              <a:defRPr sz="1800">
                <a:solidFill>
                  <a:srgbClr val="666666"/>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16" name="Straight Connector 15"/>
          <p:cNvCxnSpPr/>
          <p:nvPr userDrawn="1"/>
        </p:nvCxnSpPr>
        <p:spPr>
          <a:xfrm>
            <a:off x="1911281" y="1228197"/>
            <a:ext cx="0" cy="2807494"/>
          </a:xfrm>
          <a:prstGeom prst="line">
            <a:avLst/>
          </a:prstGeom>
          <a:ln>
            <a:solidFill>
              <a:srgbClr val="6666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71901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over 1 -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1" cy="1729978"/>
          </a:xfrm>
        </p:spPr>
        <p:txBody>
          <a:bodyPr anchor="b">
            <a:normAutofit/>
          </a:bodyPr>
          <a:lstStyle>
            <a:lvl1pPr algn="l">
              <a:defRPr sz="4500" spc="-188" baseline="0">
                <a:solidFill>
                  <a:srgbClr val="FF4F1F"/>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342900" y="2576614"/>
            <a:ext cx="8458201" cy="1729978"/>
          </a:xfrm>
        </p:spPr>
        <p:txBody>
          <a:bodyPr/>
          <a:lstStyle>
            <a:lvl1pPr marL="0" indent="0" algn="l">
              <a:buNone/>
              <a:defRPr sz="1800">
                <a:solidFill>
                  <a:srgbClr val="4E5054"/>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23" y="4154557"/>
            <a:ext cx="1729734" cy="753011"/>
          </a:xfrm>
          <a:prstGeom prst="rect">
            <a:avLst/>
          </a:prstGeom>
        </p:spPr>
      </p:pic>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Warm Red">
    <p:bg>
      <p:bgPr>
        <a:solidFill>
          <a:srgbClr val="FF4F1F"/>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772" y="1438254"/>
            <a:ext cx="1378895" cy="2019297"/>
          </a:xfrm>
          <a:prstGeom prst="rect">
            <a:avLst/>
          </a:prstGeom>
        </p:spPr>
      </p:pic>
      <p:sp>
        <p:nvSpPr>
          <p:cNvPr id="7" name="Title 1"/>
          <p:cNvSpPr>
            <a:spLocks noGrp="1"/>
          </p:cNvSpPr>
          <p:nvPr>
            <p:ph type="ctrTitle"/>
          </p:nvPr>
        </p:nvSpPr>
        <p:spPr>
          <a:xfrm>
            <a:off x="3050482" y="1588493"/>
            <a:ext cx="5137775" cy="457049"/>
          </a:xfrm>
        </p:spPr>
        <p:txBody>
          <a:bodyPr vert="horz" wrap="square" anchor="t" anchorCtr="0">
            <a:spAutoFit/>
          </a:bodyPr>
          <a:lstStyle>
            <a:lvl1pPr algn="l">
              <a:defRPr sz="3300" kern="1200" spc="-188" baseline="0">
                <a:solidFill>
                  <a:schemeClr val="bg1"/>
                </a:solidFill>
                <a:latin typeface="+mn-lt"/>
              </a:defRPr>
            </a:lvl1pPr>
          </a:lstStyle>
          <a:p>
            <a:r>
              <a:rPr lang="en-US" smtClean="0"/>
              <a:t>Click to edit Master title style</a:t>
            </a:r>
            <a:endParaRPr lang="en-US" dirty="0"/>
          </a:p>
        </p:txBody>
      </p:sp>
      <p:cxnSp>
        <p:nvCxnSpPr>
          <p:cNvPr id="9" name="Straight Connector 8"/>
          <p:cNvCxnSpPr/>
          <p:nvPr userDrawn="1"/>
        </p:nvCxnSpPr>
        <p:spPr>
          <a:xfrm>
            <a:off x="2684834" y="1643494"/>
            <a:ext cx="0" cy="16287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ubtitle 2"/>
          <p:cNvSpPr>
            <a:spLocks noGrp="1"/>
          </p:cNvSpPr>
          <p:nvPr>
            <p:ph type="subTitle" idx="1"/>
          </p:nvPr>
        </p:nvSpPr>
        <p:spPr>
          <a:xfrm>
            <a:off x="3050483" y="2100542"/>
            <a:ext cx="5137775" cy="1173856"/>
          </a:xfrm>
        </p:spPr>
        <p:txBody>
          <a:bodyPr tIns="90000">
            <a:normAutofit/>
          </a:bodyPr>
          <a:lstStyle>
            <a:lvl1pPr marL="0" indent="0" algn="l">
              <a:buNone/>
              <a:defRPr sz="135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ext uri="{BB962C8B-B14F-4D97-AF65-F5344CB8AC3E}">
        <p14:creationId xmlns:p14="http://schemas.microsoft.com/office/powerpoint/2010/main" val="735664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2 - Dark">
    <p:bg>
      <p:bgPr>
        <a:solidFill>
          <a:srgbClr val="4E5054"/>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475" y="1438254"/>
            <a:ext cx="1385708" cy="2029273"/>
          </a:xfrm>
          <a:prstGeom prst="rect">
            <a:avLst/>
          </a:prstGeom>
        </p:spPr>
      </p:pic>
      <p:cxnSp>
        <p:nvCxnSpPr>
          <p:cNvPr id="7" name="Straight Connector 6"/>
          <p:cNvCxnSpPr/>
          <p:nvPr userDrawn="1"/>
        </p:nvCxnSpPr>
        <p:spPr>
          <a:xfrm>
            <a:off x="2684834" y="1643494"/>
            <a:ext cx="0" cy="162877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Subtitle 2"/>
          <p:cNvSpPr>
            <a:spLocks noGrp="1"/>
          </p:cNvSpPr>
          <p:nvPr>
            <p:ph type="subTitle" idx="1"/>
          </p:nvPr>
        </p:nvSpPr>
        <p:spPr>
          <a:xfrm>
            <a:off x="3050483" y="2100542"/>
            <a:ext cx="5137775" cy="1173856"/>
          </a:xfrm>
        </p:spPr>
        <p:txBody>
          <a:bodyPr tIns="90000">
            <a:normAutofit/>
          </a:bodyPr>
          <a:lstStyle>
            <a:lvl1pPr marL="0" indent="0" algn="l">
              <a:buNone/>
              <a:defRPr sz="135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996" y="4162541"/>
            <a:ext cx="1809934" cy="768317"/>
          </a:xfrm>
          <a:prstGeom prst="rect">
            <a:avLst/>
          </a:prstGeom>
        </p:spPr>
      </p:pic>
      <p:sp>
        <p:nvSpPr>
          <p:cNvPr id="15" name="Title 1"/>
          <p:cNvSpPr>
            <a:spLocks noGrp="1"/>
          </p:cNvSpPr>
          <p:nvPr>
            <p:ph type="ctrTitle"/>
          </p:nvPr>
        </p:nvSpPr>
        <p:spPr>
          <a:xfrm>
            <a:off x="3050482" y="1588493"/>
            <a:ext cx="5137775" cy="457049"/>
          </a:xfrm>
        </p:spPr>
        <p:txBody>
          <a:bodyPr vert="horz" wrap="square" anchor="t" anchorCtr="0">
            <a:spAutoFit/>
          </a:bodyPr>
          <a:lstStyle>
            <a:lvl1pPr algn="l">
              <a:defRPr sz="3300" kern="1200" spc="-188" baseline="0">
                <a:solidFill>
                  <a:srgbClr val="FF4F1F"/>
                </a:solidFill>
                <a:latin typeface="+mn-lt"/>
              </a:defRPr>
            </a:lvl1pPr>
          </a:lstStyle>
          <a:p>
            <a:r>
              <a:rPr lang="en-US" smtClean="0"/>
              <a:t>Click to edit Master title style</a:t>
            </a:r>
            <a:endParaRPr lang="en-US" dirty="0"/>
          </a:p>
        </p:txBody>
      </p:sp>
    </p:spTree>
    <p:extLst>
      <p:ext uri="{BB962C8B-B14F-4D97-AF65-F5344CB8AC3E}">
        <p14:creationId xmlns:p14="http://schemas.microsoft.com/office/powerpoint/2010/main" val="1759161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2 - Light">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475" y="1438254"/>
            <a:ext cx="1385708" cy="2029273"/>
          </a:xfrm>
          <a:prstGeom prst="rect">
            <a:avLst/>
          </a:prstGeom>
        </p:spPr>
      </p:pic>
      <p:cxnSp>
        <p:nvCxnSpPr>
          <p:cNvPr id="7" name="Straight Connector 6"/>
          <p:cNvCxnSpPr/>
          <p:nvPr userDrawn="1"/>
        </p:nvCxnSpPr>
        <p:spPr>
          <a:xfrm>
            <a:off x="2684834" y="1643494"/>
            <a:ext cx="0" cy="162877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Subtitle 2"/>
          <p:cNvSpPr>
            <a:spLocks noGrp="1"/>
          </p:cNvSpPr>
          <p:nvPr>
            <p:ph type="subTitle" idx="1"/>
          </p:nvPr>
        </p:nvSpPr>
        <p:spPr>
          <a:xfrm>
            <a:off x="3050483" y="2100542"/>
            <a:ext cx="5137775" cy="1173856"/>
          </a:xfrm>
        </p:spPr>
        <p:txBody>
          <a:bodyPr tIns="90000">
            <a:normAutofit/>
          </a:bodyPr>
          <a:lstStyle>
            <a:lvl1pPr marL="0" indent="0" algn="l">
              <a:buNone/>
              <a:defRPr sz="1350">
                <a:solidFill>
                  <a:schemeClr val="tx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15" name="Title 1"/>
          <p:cNvSpPr>
            <a:spLocks noGrp="1"/>
          </p:cNvSpPr>
          <p:nvPr>
            <p:ph type="ctrTitle"/>
          </p:nvPr>
        </p:nvSpPr>
        <p:spPr>
          <a:xfrm>
            <a:off x="3050482" y="1588493"/>
            <a:ext cx="5137775" cy="457049"/>
          </a:xfrm>
        </p:spPr>
        <p:txBody>
          <a:bodyPr vert="horz" wrap="square" anchor="t" anchorCtr="0">
            <a:spAutoFit/>
          </a:bodyPr>
          <a:lstStyle>
            <a:lvl1pPr algn="l">
              <a:defRPr sz="3300" kern="1200" spc="-188" baseline="0">
                <a:solidFill>
                  <a:srgbClr val="FF4F1F"/>
                </a:solidFill>
                <a:latin typeface="+mn-lt"/>
              </a:defRPr>
            </a:lvl1pPr>
          </a:lstStyle>
          <a:p>
            <a:r>
              <a:rPr lang="en-US" smtClean="0"/>
              <a:t>Click to edit Master title style</a:t>
            </a:r>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708" y="4155614"/>
            <a:ext cx="1721325" cy="749351"/>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over 3 - Warm Red">
    <p:bg>
      <p:bgPr>
        <a:solidFill>
          <a:srgbClr val="FF4F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60985" y="1234932"/>
            <a:ext cx="6640115" cy="1628774"/>
          </a:xfrm>
        </p:spPr>
        <p:txBody>
          <a:bodyPr anchor="b">
            <a:normAutofit/>
          </a:bodyPr>
          <a:lstStyle>
            <a:lvl1pPr algn="l">
              <a:defRPr sz="4500">
                <a:solidFill>
                  <a:schemeClr val="bg1"/>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2160984" y="2868570"/>
            <a:ext cx="6640116" cy="1173856"/>
          </a:xfrm>
        </p:spPr>
        <p:txBody>
          <a:bodyPr tIns="90000"/>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5" name="Straight Connector 4"/>
          <p:cNvCxnSpPr/>
          <p:nvPr userDrawn="1"/>
        </p:nvCxnSpPr>
        <p:spPr>
          <a:xfrm>
            <a:off x="1911281" y="1234931"/>
            <a:ext cx="0" cy="2807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62" y="902661"/>
            <a:ext cx="1818785" cy="791779"/>
          </a:xfrm>
          <a:prstGeom prst="rect">
            <a:avLst/>
          </a:prstGeom>
        </p:spPr>
      </p:pic>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Cover 3 - Dark">
    <p:bg>
      <p:bgPr>
        <a:solidFill>
          <a:srgbClr val="4E505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60985" y="1234932"/>
            <a:ext cx="6640115" cy="1628774"/>
          </a:xfrm>
        </p:spPr>
        <p:txBody>
          <a:bodyPr anchor="b">
            <a:normAutofit/>
          </a:bodyPr>
          <a:lstStyle>
            <a:lvl1pPr algn="l">
              <a:defRPr sz="4500">
                <a:solidFill>
                  <a:srgbClr val="FF4F1F"/>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2160984" y="2868570"/>
            <a:ext cx="6640116" cy="1173856"/>
          </a:xfrm>
        </p:spPr>
        <p:txBody>
          <a:bodyPr tIns="90000"/>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5" name="Straight Connector 4"/>
          <p:cNvCxnSpPr/>
          <p:nvPr userDrawn="1"/>
        </p:nvCxnSpPr>
        <p:spPr>
          <a:xfrm>
            <a:off x="1911281" y="1234931"/>
            <a:ext cx="0" cy="2807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13078"/>
            <a:ext cx="1916314" cy="813475"/>
          </a:xfrm>
          <a:prstGeom prst="rect">
            <a:avLst/>
          </a:prstGeom>
        </p:spPr>
      </p:pic>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3 - White">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24" y="886290"/>
            <a:ext cx="1911281" cy="832045"/>
          </a:xfrm>
          <a:prstGeom prst="rect">
            <a:avLst/>
          </a:prstGeom>
        </p:spPr>
      </p:pic>
      <p:sp>
        <p:nvSpPr>
          <p:cNvPr id="14" name="Title 1"/>
          <p:cNvSpPr>
            <a:spLocks noGrp="1"/>
          </p:cNvSpPr>
          <p:nvPr>
            <p:ph type="ctrTitle"/>
          </p:nvPr>
        </p:nvSpPr>
        <p:spPr>
          <a:xfrm>
            <a:off x="2160985" y="1228198"/>
            <a:ext cx="6640115" cy="1628774"/>
          </a:xfrm>
        </p:spPr>
        <p:txBody>
          <a:bodyPr anchor="b">
            <a:normAutofit/>
          </a:bodyPr>
          <a:lstStyle>
            <a:lvl1pPr algn="l">
              <a:defRPr sz="4500">
                <a:solidFill>
                  <a:srgbClr val="FF4F1F"/>
                </a:solidFill>
                <a:latin typeface="+mn-lt"/>
              </a:defRPr>
            </a:lvl1pPr>
          </a:lstStyle>
          <a:p>
            <a:r>
              <a:rPr lang="en-US" smtClean="0"/>
              <a:t>Click to edit Master title style</a:t>
            </a:r>
            <a:endParaRPr lang="en-US" dirty="0"/>
          </a:p>
        </p:txBody>
      </p:sp>
      <p:sp>
        <p:nvSpPr>
          <p:cNvPr id="15" name="Subtitle 2"/>
          <p:cNvSpPr>
            <a:spLocks noGrp="1"/>
          </p:cNvSpPr>
          <p:nvPr>
            <p:ph type="subTitle" idx="1"/>
          </p:nvPr>
        </p:nvSpPr>
        <p:spPr>
          <a:xfrm>
            <a:off x="2160984" y="2861835"/>
            <a:ext cx="6640116" cy="1173856"/>
          </a:xfrm>
        </p:spPr>
        <p:txBody>
          <a:bodyPr/>
          <a:lstStyle>
            <a:lvl1pPr marL="0" indent="0" algn="l">
              <a:buNone/>
              <a:defRPr sz="1800">
                <a:solidFill>
                  <a:srgbClr val="666666"/>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16" name="Straight Connector 15"/>
          <p:cNvCxnSpPr/>
          <p:nvPr userDrawn="1"/>
        </p:nvCxnSpPr>
        <p:spPr>
          <a:xfrm>
            <a:off x="1911281" y="1228197"/>
            <a:ext cx="0" cy="2807494"/>
          </a:xfrm>
          <a:prstGeom prst="line">
            <a:avLst/>
          </a:prstGeom>
          <a:ln>
            <a:solidFill>
              <a:srgbClr val="666666"/>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1" y="314325"/>
            <a:ext cx="8458200" cy="583142"/>
          </a:xfrm>
          <a:prstGeom prst="rect">
            <a:avLst/>
          </a:prstGeom>
        </p:spPr>
        <p:txBody>
          <a:bodyPr vert="horz" lIns="0" tIns="0" rIns="0" bIns="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42900" y="897731"/>
            <a:ext cx="8458201" cy="3564732"/>
          </a:xfrm>
          <a:prstGeom prst="rect">
            <a:avLst/>
          </a:prstGeom>
        </p:spPr>
        <p:txBody>
          <a:bodyPr vert="horz" lIns="0" tIns="18000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1491625" y="4713051"/>
            <a:ext cx="1624520" cy="284534"/>
          </a:xfrm>
          <a:prstGeom prst="rect">
            <a:avLst/>
          </a:prstGeom>
        </p:spPr>
        <p:txBody>
          <a:bodyPr vert="horz" lIns="0" tIns="0" rIns="0" bIns="0" rtlCol="0" anchor="t" anchorCtr="0"/>
          <a:lstStyle>
            <a:lvl1pPr algn="l">
              <a:defRPr lang="en-US" sz="563" b="0" i="0" kern="1200" smtClean="0">
                <a:solidFill>
                  <a:schemeClr val="bg1">
                    <a:lumMod val="65000"/>
                  </a:schemeClr>
                </a:solidFill>
                <a:effectLst/>
              </a:defRPr>
            </a:lvl1pPr>
          </a:lstStyle>
          <a:p>
            <a:r>
              <a:rPr lang="en-US" dirty="0" err="1" smtClean="0"/>
              <a:t>Genesys</a:t>
            </a:r>
            <a:r>
              <a:rPr lang="en-US" dirty="0" smtClean="0"/>
              <a:t> confidential and proprietary information. Unauthorized disclosure is prohibited.</a:t>
            </a:r>
            <a:endParaRPr lang="en-US" dirty="0"/>
          </a:p>
        </p:txBody>
      </p:sp>
      <p:sp>
        <p:nvSpPr>
          <p:cNvPr id="6" name="Slide Number Placeholder 5"/>
          <p:cNvSpPr>
            <a:spLocks noGrp="1"/>
          </p:cNvSpPr>
          <p:nvPr>
            <p:ph type="sldNum" sz="quarter" idx="4"/>
          </p:nvPr>
        </p:nvSpPr>
        <p:spPr>
          <a:xfrm>
            <a:off x="6890147" y="4662649"/>
            <a:ext cx="1910954" cy="273844"/>
          </a:xfrm>
          <a:prstGeom prst="rect">
            <a:avLst/>
          </a:prstGeom>
        </p:spPr>
        <p:txBody>
          <a:bodyPr vert="horz" lIns="90000" tIns="45720" rIns="0" bIns="45720" rtlCol="0" anchor="ctr"/>
          <a:lstStyle>
            <a:lvl1pPr algn="r">
              <a:defRPr sz="750">
                <a:solidFill>
                  <a:schemeClr val="tx1">
                    <a:tint val="75000"/>
                  </a:schemeClr>
                </a:solidFill>
              </a:defRPr>
            </a:lvl1pPr>
          </a:lstStyle>
          <a:p>
            <a:fld id="{20CFEDCE-3BD6-9940-A642-E28DD407BF5F}" type="slidenum">
              <a:rPr lang="en-US" smtClean="0"/>
              <a:pPr/>
              <a:t>‹#›</a:t>
            </a:fld>
            <a:endParaRPr lang="en-US" dirty="0"/>
          </a:p>
        </p:txBody>
      </p:sp>
    </p:spTree>
    <p:extLst>
      <p:ext uri="{BB962C8B-B14F-4D97-AF65-F5344CB8AC3E}">
        <p14:creationId xmlns:p14="http://schemas.microsoft.com/office/powerpoint/2010/main" val="988585463"/>
      </p:ext>
    </p:extLst>
  </p:cSld>
  <p:clrMap bg1="lt1" tx1="dk1" bg2="lt2" tx2="dk2" accent1="accent1" accent2="accent2" accent3="accent3" accent4="accent4" accent5="accent5" accent6="accent6" hlink="hlink" folHlink="folHlink"/>
  <p:sldLayoutIdLst>
    <p:sldLayoutId id="2147484033" r:id="rId1"/>
    <p:sldLayoutId id="2147484051" r:id="rId2"/>
    <p:sldLayoutId id="2147484045" r:id="rId3"/>
    <p:sldLayoutId id="2147484054" r:id="rId4"/>
    <p:sldLayoutId id="2147484055" r:id="rId5"/>
    <p:sldLayoutId id="2147484056" r:id="rId6"/>
    <p:sldLayoutId id="2147484050" r:id="rId7"/>
    <p:sldLayoutId id="2147484053" r:id="rId8"/>
    <p:sldLayoutId id="2147484052" r:id="rId9"/>
    <p:sldLayoutId id="2147484057" r:id="rId10"/>
    <p:sldLayoutId id="2147484058" r:id="rId11"/>
    <p:sldLayoutId id="2147484034" r:id="rId12"/>
    <p:sldLayoutId id="2147484036" r:id="rId13"/>
    <p:sldLayoutId id="2147484037" r:id="rId14"/>
    <p:sldLayoutId id="2147484048" r:id="rId15"/>
    <p:sldLayoutId id="2147484038" r:id="rId16"/>
    <p:sldLayoutId id="2147484039" r:id="rId17"/>
    <p:sldLayoutId id="2147484049" r:id="rId18"/>
    <p:sldLayoutId id="2147484040" r:id="rId19"/>
    <p:sldLayoutId id="2147484041" r:id="rId20"/>
    <p:sldLayoutId id="2147484047" r:id="rId21"/>
    <p:sldLayoutId id="2147484071" r:id="rId22"/>
  </p:sldLayoutIdLst>
  <p:timing>
    <p:tnLst>
      <p:par>
        <p:cTn id="1" dur="indefinite" restart="never" nodeType="tmRoot"/>
      </p:par>
    </p:tnLst>
  </p:timing>
  <p:hf hdr="0" dt="0"/>
  <p:txStyles>
    <p:titleStyle>
      <a:lvl1pPr algn="l" defTabSz="685800" rtl="0" eaLnBrk="1" latinLnBrk="0" hangingPunct="1">
        <a:lnSpc>
          <a:spcPct val="90000"/>
        </a:lnSpc>
        <a:spcBef>
          <a:spcPct val="0"/>
        </a:spcBef>
        <a:buNone/>
        <a:defRPr sz="3000" kern="1200" spc="-113">
          <a:solidFill>
            <a:srgbClr val="FF4F1F"/>
          </a:solidFill>
          <a:latin typeface="+mj-lt"/>
          <a:ea typeface="+mj-ea"/>
          <a:cs typeface="+mj-cs"/>
        </a:defRPr>
      </a:lvl1pPr>
    </p:titleStyle>
    <p:bodyStyle>
      <a:lvl1pPr marL="202406" indent="-202406" algn="l" defTabSz="685800" rtl="0" eaLnBrk="1" latinLnBrk="0" hangingPunct="1">
        <a:lnSpc>
          <a:spcPct val="110000"/>
        </a:lnSpc>
        <a:spcBef>
          <a:spcPts val="1200"/>
        </a:spcBef>
        <a:buClr>
          <a:srgbClr val="FF4F1F"/>
        </a:buClr>
        <a:buFont typeface="Lato-Black" charset="0"/>
        <a:buChar char="◦"/>
        <a:tabLst/>
        <a:defRPr sz="1800" kern="1200" spc="0">
          <a:solidFill>
            <a:srgbClr val="4E5054"/>
          </a:solidFill>
          <a:latin typeface="+mn-lt"/>
          <a:ea typeface="+mn-ea"/>
          <a:cs typeface="+mn-cs"/>
        </a:defRPr>
      </a:lvl1pPr>
      <a:lvl2pPr marL="571500" indent="-228600" algn="l" defTabSz="685800" rtl="0" eaLnBrk="1" latinLnBrk="0" hangingPunct="1">
        <a:lnSpc>
          <a:spcPct val="90000"/>
        </a:lnSpc>
        <a:spcBef>
          <a:spcPts val="375"/>
        </a:spcBef>
        <a:buClr>
          <a:srgbClr val="FF4F1F"/>
        </a:buClr>
        <a:buFont typeface="AmericanTypewriter-Light" charset="0"/>
        <a:buChar char="•"/>
        <a:tabLst/>
        <a:defRPr sz="1500" kern="1200" spc="0">
          <a:solidFill>
            <a:srgbClr val="4E5054"/>
          </a:solidFill>
          <a:latin typeface="+mn-lt"/>
          <a:ea typeface="+mn-ea"/>
          <a:cs typeface="+mn-cs"/>
        </a:defRPr>
      </a:lvl2pPr>
      <a:lvl3pPr marL="857250" indent="-171450" algn="l" defTabSz="685800" rtl="0" eaLnBrk="1" latinLnBrk="0" hangingPunct="1">
        <a:lnSpc>
          <a:spcPct val="90000"/>
        </a:lnSpc>
        <a:spcBef>
          <a:spcPts val="375"/>
        </a:spcBef>
        <a:buClr>
          <a:srgbClr val="FF4F1F"/>
        </a:buClr>
        <a:buFont typeface="Wingdings" charset="2"/>
        <a:buChar char="§"/>
        <a:defRPr sz="1350" kern="1200" spc="0">
          <a:solidFill>
            <a:srgbClr val="4E5054"/>
          </a:solidFill>
          <a:latin typeface="+mn-lt"/>
          <a:ea typeface="+mn-ea"/>
          <a:cs typeface="+mn-cs"/>
        </a:defRPr>
      </a:lvl3pPr>
      <a:lvl4pPr marL="1200150" indent="-171450" algn="l" defTabSz="685800" rtl="0" eaLnBrk="1" latinLnBrk="0" hangingPunct="1">
        <a:lnSpc>
          <a:spcPct val="90000"/>
        </a:lnSpc>
        <a:spcBef>
          <a:spcPts val="375"/>
        </a:spcBef>
        <a:buClr>
          <a:srgbClr val="FF4F1F"/>
        </a:buClr>
        <a:buFont typeface=".AppleSystemUIFont" charset="-120"/>
        <a:buChar char="▴"/>
        <a:defRPr sz="1200" kern="1200" spc="0">
          <a:solidFill>
            <a:srgbClr val="4E5054"/>
          </a:solidFill>
          <a:latin typeface="+mn-lt"/>
          <a:ea typeface="+mn-ea"/>
          <a:cs typeface="+mn-cs"/>
        </a:defRPr>
      </a:lvl4pPr>
      <a:lvl5pPr marL="1543050" indent="-171450" algn="l" defTabSz="685800" rtl="0" eaLnBrk="1" latinLnBrk="0" hangingPunct="1">
        <a:lnSpc>
          <a:spcPct val="90000"/>
        </a:lnSpc>
        <a:spcBef>
          <a:spcPts val="375"/>
        </a:spcBef>
        <a:buClr>
          <a:srgbClr val="FF4F1F"/>
        </a:buClr>
        <a:buFont typeface="Mshtakan" charset="0"/>
        <a:buChar char="★"/>
        <a:defRPr sz="1200" kern="1200" spc="0">
          <a:solidFill>
            <a:srgbClr val="4E505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userDrawn="1">
          <p15:clr>
            <a:srgbClr val="F26B43"/>
          </p15:clr>
        </p15:guide>
        <p15:guide id="2" pos="3560" userDrawn="1">
          <p15:clr>
            <a:srgbClr val="F26B43"/>
          </p15:clr>
        </p15:guide>
        <p15:guide id="3" pos="4241" userDrawn="1">
          <p15:clr>
            <a:srgbClr val="F26B43"/>
          </p15:clr>
        </p15:guide>
        <p15:guide id="4" pos="4922" userDrawn="1">
          <p15:clr>
            <a:srgbClr val="F26B43"/>
          </p15:clr>
        </p15:guide>
        <p15:guide id="6" pos="2200" userDrawn="1">
          <p15:clr>
            <a:srgbClr val="F26B43"/>
          </p15:clr>
        </p15:guide>
        <p15:guide id="7" pos="1520" userDrawn="1">
          <p15:clr>
            <a:srgbClr val="F26B43"/>
          </p15:clr>
        </p15:guide>
        <p15:guide id="8" pos="862" userDrawn="1">
          <p15:clr>
            <a:srgbClr val="F26B43"/>
          </p15:clr>
        </p15:guide>
        <p15:guide id="10" orient="horz" pos="2934" userDrawn="1">
          <p15:clr>
            <a:srgbClr val="F26B43"/>
          </p15:clr>
        </p15:guide>
        <p15:guide id="11" orient="horz" pos="2811" userDrawn="1">
          <p15:clr>
            <a:srgbClr val="F26B43"/>
          </p15:clr>
        </p15:guide>
        <p15:guide id="12" pos="216" userDrawn="1">
          <p15:clr>
            <a:srgbClr val="F26B43"/>
          </p15:clr>
        </p15:guide>
        <p15:guide id="13" pos="5544" userDrawn="1">
          <p15:clr>
            <a:srgbClr val="F26B43"/>
          </p15:clr>
        </p15:guide>
        <p15:guide id="16" orient="horz" pos="19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16.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60985" y="1160204"/>
            <a:ext cx="6821322" cy="929849"/>
          </a:xfrm>
        </p:spPr>
        <p:txBody>
          <a:bodyPr>
            <a:normAutofit/>
          </a:bodyPr>
          <a:lstStyle/>
          <a:p>
            <a:r>
              <a:rPr lang="en-US" dirty="0" smtClean="0"/>
              <a:t>Wrangling Docker and Python</a:t>
            </a:r>
            <a:endParaRPr lang="en-US" dirty="0"/>
          </a:p>
        </p:txBody>
      </p:sp>
      <p:sp>
        <p:nvSpPr>
          <p:cNvPr id="3" name="Subtitle 2"/>
          <p:cNvSpPr>
            <a:spLocks noGrp="1"/>
          </p:cNvSpPr>
          <p:nvPr>
            <p:ph type="subTitle" idx="1"/>
          </p:nvPr>
        </p:nvSpPr>
        <p:spPr>
          <a:xfrm>
            <a:off x="2160985" y="2090053"/>
            <a:ext cx="6640116" cy="1283191"/>
          </a:xfrm>
        </p:spPr>
        <p:txBody>
          <a:bodyPr>
            <a:normAutofit fontScale="92500" lnSpcReduction="20000"/>
          </a:bodyPr>
          <a:lstStyle/>
          <a:p>
            <a:r>
              <a:rPr lang="en-US" dirty="0" smtClean="0"/>
              <a:t>Leveraging Containerization to quickly Deliver Python Solutions</a:t>
            </a:r>
          </a:p>
          <a:p>
            <a:r>
              <a:rPr lang="en-US" dirty="0"/>
              <a:t> </a:t>
            </a:r>
            <a:r>
              <a:rPr lang="en-US" dirty="0" smtClean="0"/>
              <a:t>                                                  John Carnell</a:t>
            </a:r>
            <a:br>
              <a:rPr lang="en-US" dirty="0" smtClean="0"/>
            </a:br>
            <a:r>
              <a:rPr lang="en-US" dirty="0" smtClean="0"/>
              <a:t>			         </a:t>
            </a:r>
            <a:r>
              <a:rPr lang="en-US" dirty="0" err="1" smtClean="0"/>
              <a:t>Genesys</a:t>
            </a:r>
            <a:r>
              <a:rPr lang="en-US" dirty="0" smtClean="0"/>
              <a:t>	</a:t>
            </a:r>
            <a:br>
              <a:rPr lang="en-US" dirty="0" smtClean="0"/>
            </a:br>
            <a:endParaRPr lang="en-US" dirty="0" smtClean="0"/>
          </a:p>
          <a:p>
            <a:endParaRPr lang="en-US" dirty="0"/>
          </a:p>
          <a:p>
            <a:endParaRPr lang="en-US" dirty="0"/>
          </a:p>
        </p:txBody>
      </p:sp>
    </p:spTree>
    <p:extLst>
      <p:ext uri="{BB962C8B-B14F-4D97-AF65-F5344CB8AC3E}">
        <p14:creationId xmlns:p14="http://schemas.microsoft.com/office/powerpoint/2010/main" val="1657861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Contact with a POST</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10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8500"/>
            <a:ext cx="9144000" cy="3723588"/>
          </a:xfrm>
          <a:prstGeom prst="rect">
            <a:avLst/>
          </a:prstGeom>
        </p:spPr>
      </p:pic>
    </p:spTree>
    <p:extLst>
      <p:ext uri="{BB962C8B-B14F-4D97-AF65-F5344CB8AC3E}">
        <p14:creationId xmlns:p14="http://schemas.microsoft.com/office/powerpoint/2010/main" val="13078313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a Contract with an HTTP</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11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801580"/>
            <a:ext cx="8458200" cy="4053747"/>
          </a:xfrm>
          <a:prstGeom prst="rect">
            <a:avLst/>
          </a:prstGeom>
        </p:spPr>
      </p:pic>
    </p:spTree>
    <p:extLst>
      <p:ext uri="{BB962C8B-B14F-4D97-AF65-F5344CB8AC3E}">
        <p14:creationId xmlns:p14="http://schemas.microsoft.com/office/powerpoint/2010/main" val="12259354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457048"/>
          </a:xfrm>
        </p:spPr>
        <p:txBody>
          <a:bodyPr/>
          <a:lstStyle/>
          <a:p>
            <a:r>
              <a:rPr lang="en-US" dirty="0" smtClean="0"/>
              <a:t>What is Docker?</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12</a:t>
            </a:fld>
            <a:endParaRPr lang="en-US" dirty="0"/>
          </a:p>
        </p:txBody>
      </p:sp>
    </p:spTree>
    <p:extLst>
      <p:ext uri="{BB962C8B-B14F-4D97-AF65-F5344CB8AC3E}">
        <p14:creationId xmlns:p14="http://schemas.microsoft.com/office/powerpoint/2010/main" val="18506352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Docker?</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13</a:t>
            </a:fld>
            <a:endParaRPr lang="en-US" dirty="0"/>
          </a:p>
        </p:txBody>
      </p:sp>
      <p:sp>
        <p:nvSpPr>
          <p:cNvPr id="8" name="Content Placeholder 7"/>
          <p:cNvSpPr>
            <a:spLocks noGrp="1"/>
          </p:cNvSpPr>
          <p:nvPr>
            <p:ph idx="1"/>
          </p:nvPr>
        </p:nvSpPr>
        <p:spPr>
          <a:xfrm>
            <a:off x="6094142" y="796764"/>
            <a:ext cx="3033132" cy="3373792"/>
          </a:xfrm>
        </p:spPr>
        <p:txBody>
          <a:bodyPr>
            <a:normAutofit/>
          </a:bodyPr>
          <a:lstStyle/>
          <a:p>
            <a:pPr defTabSz="914400">
              <a:spcBef>
                <a:spcPts val="0"/>
              </a:spcBef>
              <a:buClrTx/>
            </a:pPr>
            <a:r>
              <a:rPr lang="en-US" dirty="0" smtClean="0"/>
              <a:t>Docker is a container management platform</a:t>
            </a:r>
          </a:p>
          <a:p>
            <a:pPr defTabSz="914400">
              <a:spcBef>
                <a:spcPts val="0"/>
              </a:spcBef>
              <a:buClrTx/>
            </a:pPr>
            <a:r>
              <a:rPr lang="en-US" dirty="0" smtClean="0"/>
              <a:t>A container is a software image that is:</a:t>
            </a:r>
          </a:p>
          <a:p>
            <a:pPr lvl="1" defTabSz="914400">
              <a:spcBef>
                <a:spcPts val="0"/>
              </a:spcBef>
              <a:buClrTx/>
            </a:pPr>
            <a:r>
              <a:rPr lang="en-US" dirty="0" smtClean="0"/>
              <a:t>Lightweight</a:t>
            </a:r>
          </a:p>
          <a:p>
            <a:pPr lvl="1" defTabSz="914400">
              <a:spcBef>
                <a:spcPts val="0"/>
              </a:spcBef>
              <a:buClrTx/>
            </a:pPr>
            <a:r>
              <a:rPr lang="en-US" dirty="0" smtClean="0"/>
              <a:t>Stand-alone</a:t>
            </a:r>
          </a:p>
          <a:p>
            <a:pPr lvl="1" defTabSz="914400">
              <a:spcBef>
                <a:spcPts val="0"/>
              </a:spcBef>
              <a:buClrTx/>
            </a:pPr>
            <a:r>
              <a:rPr lang="en-US" dirty="0" smtClean="0"/>
              <a:t>Isolated</a:t>
            </a:r>
          </a:p>
          <a:p>
            <a:pPr lvl="1" defTabSz="914400">
              <a:spcBef>
                <a:spcPts val="0"/>
              </a:spcBef>
              <a:buClrTx/>
            </a:pPr>
            <a:r>
              <a:rPr lang="en-US" dirty="0" smtClean="0"/>
              <a:t>Portable across all environments</a:t>
            </a:r>
          </a:p>
          <a:p>
            <a:pPr defTabSz="914400">
              <a:spcBef>
                <a:spcPts val="0"/>
              </a:spcBef>
              <a:buClrTx/>
            </a:pPr>
            <a:r>
              <a:rPr lang="en-US" dirty="0" smtClean="0"/>
              <a:t>You run the same image across all environments</a:t>
            </a:r>
          </a:p>
          <a:p>
            <a:pPr defTabSz="914400">
              <a:spcBef>
                <a:spcPts val="0"/>
              </a:spcBef>
              <a:buClrTx/>
            </a:pPr>
            <a:endParaRPr lang="en-US" dirty="0" smtClean="0"/>
          </a:p>
          <a:p>
            <a:pPr lvl="1" defTabSz="914400">
              <a:spcBef>
                <a:spcPts val="0"/>
              </a:spcBef>
              <a:buClrTx/>
            </a:pPr>
            <a:endParaRPr lang="en-US" dirty="0" smtClean="0"/>
          </a:p>
        </p:txBody>
      </p:sp>
      <p:sp>
        <p:nvSpPr>
          <p:cNvPr id="9" name="Right Arrow 8"/>
          <p:cNvSpPr/>
          <p:nvPr/>
        </p:nvSpPr>
        <p:spPr>
          <a:xfrm rot="10800000">
            <a:off x="5293768" y="2042140"/>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40578" y="685800"/>
            <a:ext cx="5280897" cy="4201222"/>
          </a:xfrm>
          <a:prstGeom prst="rect">
            <a:avLst/>
          </a:prstGeom>
        </p:spPr>
      </p:pic>
    </p:spTree>
    <p:extLst>
      <p:ext uri="{BB962C8B-B14F-4D97-AF65-F5344CB8AC3E}">
        <p14:creationId xmlns:p14="http://schemas.microsoft.com/office/powerpoint/2010/main" val="13272262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304671"/>
            <a:ext cx="8458200" cy="583142"/>
          </a:xfrm>
        </p:spPr>
        <p:txBody>
          <a:bodyPr/>
          <a:lstStyle/>
          <a:p>
            <a:r>
              <a:rPr lang="en-US" dirty="0" smtClean="0"/>
              <a:t>Everything in Docker Starts with An Image</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14</a:t>
            </a:fld>
            <a:endParaRPr lang="en-US" dirty="0"/>
          </a:p>
        </p:txBody>
      </p:sp>
      <p:sp>
        <p:nvSpPr>
          <p:cNvPr id="8" name="Content Placeholder 7"/>
          <p:cNvSpPr>
            <a:spLocks noGrp="1"/>
          </p:cNvSpPr>
          <p:nvPr>
            <p:ph idx="1"/>
          </p:nvPr>
        </p:nvSpPr>
        <p:spPr>
          <a:xfrm>
            <a:off x="5259604" y="819512"/>
            <a:ext cx="3033132" cy="3373792"/>
          </a:xfrm>
        </p:spPr>
        <p:txBody>
          <a:bodyPr>
            <a:normAutofit lnSpcReduction="10000"/>
          </a:bodyPr>
          <a:lstStyle/>
          <a:p>
            <a:pPr defTabSz="914400">
              <a:spcBef>
                <a:spcPts val="0"/>
              </a:spcBef>
              <a:buClrTx/>
            </a:pPr>
            <a:r>
              <a:rPr lang="en-US" dirty="0" smtClean="0"/>
              <a:t>Images are the self-contained, executables</a:t>
            </a:r>
          </a:p>
          <a:p>
            <a:pPr defTabSz="914400">
              <a:spcBef>
                <a:spcPts val="0"/>
              </a:spcBef>
              <a:buClrTx/>
            </a:pPr>
            <a:r>
              <a:rPr lang="en-US" dirty="0" smtClean="0"/>
              <a:t>You can start up an image</a:t>
            </a:r>
          </a:p>
          <a:p>
            <a:pPr defTabSz="914400">
              <a:spcBef>
                <a:spcPts val="0"/>
              </a:spcBef>
              <a:buClrTx/>
            </a:pPr>
            <a:r>
              <a:rPr lang="en-US" dirty="0" smtClean="0"/>
              <a:t>Once the image is baked it can not be changed</a:t>
            </a:r>
          </a:p>
          <a:p>
            <a:pPr defTabSz="914400">
              <a:spcBef>
                <a:spcPts val="0"/>
              </a:spcBef>
              <a:buClrTx/>
            </a:pPr>
            <a:r>
              <a:rPr lang="en-US" dirty="0" smtClean="0"/>
              <a:t>You can pass in environment variables to control behavior</a:t>
            </a:r>
          </a:p>
          <a:p>
            <a:pPr defTabSz="914400">
              <a:spcBef>
                <a:spcPts val="0"/>
              </a:spcBef>
              <a:buClrTx/>
            </a:pPr>
            <a:r>
              <a:rPr lang="en-US" dirty="0" smtClean="0"/>
              <a:t>Images are not full blown virtual machines</a:t>
            </a:r>
          </a:p>
          <a:p>
            <a:pPr defTabSz="914400">
              <a:spcBef>
                <a:spcPts val="0"/>
              </a:spcBef>
              <a:buClrTx/>
            </a:pPr>
            <a:r>
              <a:rPr lang="en-US" dirty="0" smtClean="0"/>
              <a:t>Best way to think about an image is that they do one thing really well.</a:t>
            </a:r>
          </a:p>
          <a:p>
            <a:pPr defTabSz="914400">
              <a:spcBef>
                <a:spcPts val="0"/>
              </a:spcBef>
              <a:buClrTx/>
            </a:pPr>
            <a:endParaRPr lang="en-US" dirty="0" smtClean="0"/>
          </a:p>
          <a:p>
            <a:pPr lvl="1" defTabSz="914400">
              <a:spcBef>
                <a:spcPts val="0"/>
              </a:spcBef>
              <a:buClrTx/>
            </a:pPr>
            <a:endParaRPr lang="en-US" dirty="0" smtClean="0"/>
          </a:p>
        </p:txBody>
      </p:sp>
      <p:sp>
        <p:nvSpPr>
          <p:cNvPr id="9" name="Right Arrow 8"/>
          <p:cNvSpPr/>
          <p:nvPr/>
        </p:nvSpPr>
        <p:spPr>
          <a:xfrm rot="10800000">
            <a:off x="4044832" y="2018741"/>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88" y="819512"/>
            <a:ext cx="3086100" cy="3429000"/>
          </a:xfrm>
          <a:prstGeom prst="rect">
            <a:avLst/>
          </a:prstGeom>
        </p:spPr>
      </p:pic>
    </p:spTree>
    <p:extLst>
      <p:ext uri="{BB962C8B-B14F-4D97-AF65-F5344CB8AC3E}">
        <p14:creationId xmlns:p14="http://schemas.microsoft.com/office/powerpoint/2010/main" val="2776542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304671"/>
            <a:ext cx="8458200" cy="583142"/>
          </a:xfrm>
        </p:spPr>
        <p:txBody>
          <a:bodyPr/>
          <a:lstStyle/>
          <a:p>
            <a:r>
              <a:rPr lang="en-US" dirty="0" smtClean="0"/>
              <a:t>How Do We Create an Image?</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15</a:t>
            </a:fld>
            <a:endParaRPr lang="en-US" dirty="0"/>
          </a:p>
        </p:txBody>
      </p:sp>
      <p:sp>
        <p:nvSpPr>
          <p:cNvPr id="8" name="Content Placeholder 7"/>
          <p:cNvSpPr>
            <a:spLocks noGrp="1"/>
          </p:cNvSpPr>
          <p:nvPr>
            <p:ph idx="1"/>
          </p:nvPr>
        </p:nvSpPr>
        <p:spPr>
          <a:xfrm>
            <a:off x="4612832" y="969830"/>
            <a:ext cx="4352747" cy="3128363"/>
          </a:xfrm>
        </p:spPr>
        <p:txBody>
          <a:bodyPr>
            <a:normAutofit/>
          </a:bodyPr>
          <a:lstStyle/>
          <a:p>
            <a:pPr marL="0" indent="0">
              <a:buNone/>
            </a:pPr>
            <a:r>
              <a:rPr lang="en-US" sz="1300" dirty="0"/>
              <a:t>FROM python:3.6</a:t>
            </a:r>
          </a:p>
          <a:p>
            <a:pPr marL="0" indent="0">
              <a:buNone/>
            </a:pPr>
            <a:r>
              <a:rPr lang="en-US" sz="1300" dirty="0"/>
              <a:t/>
            </a:r>
            <a:br>
              <a:rPr lang="en-US" sz="1300" dirty="0"/>
            </a:br>
            <a:r>
              <a:rPr lang="en-US" sz="1300" dirty="0"/>
              <a:t>RUN </a:t>
            </a:r>
            <a:r>
              <a:rPr lang="en-US" sz="1300" dirty="0" err="1"/>
              <a:t>mkdir</a:t>
            </a:r>
            <a:r>
              <a:rPr lang="en-US" sz="1300" dirty="0"/>
              <a:t> -p /</a:t>
            </a:r>
            <a:r>
              <a:rPr lang="en-US" sz="1300" dirty="0" err="1"/>
              <a:t>usr</a:t>
            </a:r>
            <a:r>
              <a:rPr lang="en-US" sz="1300" dirty="0"/>
              <a:t>/local/bin/simple-contact/</a:t>
            </a:r>
          </a:p>
          <a:p>
            <a:pPr marL="0" indent="0">
              <a:buNone/>
            </a:pPr>
            <a:r>
              <a:rPr lang="en-US" sz="1300" dirty="0"/>
              <a:t>COPY </a:t>
            </a:r>
            <a:r>
              <a:rPr lang="en-US" sz="1300" dirty="0" err="1"/>
              <a:t>requirements.txt</a:t>
            </a:r>
            <a:r>
              <a:rPr lang="en-US" sz="1300" dirty="0"/>
              <a:t> /</a:t>
            </a:r>
            <a:r>
              <a:rPr lang="en-US" sz="1300" dirty="0" err="1"/>
              <a:t>usr</a:t>
            </a:r>
            <a:r>
              <a:rPr lang="en-US" sz="1300" dirty="0"/>
              <a:t>/local/bin/simple-contact/.</a:t>
            </a:r>
          </a:p>
          <a:p>
            <a:pPr marL="0" indent="0">
              <a:buNone/>
            </a:pPr>
            <a:r>
              <a:rPr lang="en-US" sz="1300" dirty="0" smtClean="0"/>
              <a:t>COPY </a:t>
            </a:r>
            <a:r>
              <a:rPr lang="en-US" sz="1300" dirty="0" err="1" smtClean="0"/>
              <a:t>contact.py</a:t>
            </a:r>
            <a:r>
              <a:rPr lang="en-US" sz="1300" dirty="0" smtClean="0"/>
              <a:t> /</a:t>
            </a:r>
            <a:r>
              <a:rPr lang="en-US" sz="1300" dirty="0" err="1" smtClean="0"/>
              <a:t>usr</a:t>
            </a:r>
            <a:r>
              <a:rPr lang="en-US" sz="1300" dirty="0" smtClean="0"/>
              <a:t>/local/bin/simple-contact/.</a:t>
            </a:r>
          </a:p>
          <a:p>
            <a:pPr marL="0" indent="0">
              <a:buNone/>
            </a:pPr>
            <a:r>
              <a:rPr lang="en-US" sz="1300" dirty="0" smtClean="0"/>
              <a:t>COPY </a:t>
            </a:r>
            <a:r>
              <a:rPr lang="en-US" sz="1300" dirty="0" err="1"/>
              <a:t>DB.py</a:t>
            </a:r>
            <a:r>
              <a:rPr lang="en-US" sz="1300" dirty="0"/>
              <a:t> /</a:t>
            </a:r>
            <a:r>
              <a:rPr lang="en-US" sz="1300" dirty="0" err="1"/>
              <a:t>usr</a:t>
            </a:r>
            <a:r>
              <a:rPr lang="en-US" sz="1300" dirty="0"/>
              <a:t>/local/bin/simple-contact/.</a:t>
            </a:r>
          </a:p>
          <a:p>
            <a:pPr marL="0" indent="0">
              <a:buNone/>
            </a:pPr>
            <a:r>
              <a:rPr lang="en-US" sz="1300" dirty="0"/>
              <a:t>RUN pip3 install -r /</a:t>
            </a:r>
            <a:r>
              <a:rPr lang="en-US" sz="1300" dirty="0" err="1"/>
              <a:t>usr</a:t>
            </a:r>
            <a:r>
              <a:rPr lang="en-US" sz="1300" dirty="0"/>
              <a:t>/local/bin/simple-contact/</a:t>
            </a:r>
            <a:r>
              <a:rPr lang="en-US" sz="1300" dirty="0" err="1"/>
              <a:t>requirements.txt</a:t>
            </a:r>
            <a:endParaRPr lang="en-US" sz="1300" dirty="0"/>
          </a:p>
          <a:p>
            <a:pPr marL="0" indent="0">
              <a:buNone/>
            </a:pPr>
            <a:r>
              <a:rPr lang="en-US" sz="1300" dirty="0"/>
              <a:t>CMD python3 /</a:t>
            </a:r>
            <a:r>
              <a:rPr lang="en-US" sz="1300" dirty="0" err="1"/>
              <a:t>usr</a:t>
            </a:r>
            <a:r>
              <a:rPr lang="en-US" sz="1300" dirty="0"/>
              <a:t>/local/bin/simple-contact/simple-</a:t>
            </a:r>
            <a:r>
              <a:rPr lang="en-US" sz="1300" dirty="0" err="1"/>
              <a:t>contact.py</a:t>
            </a:r>
            <a:endParaRPr lang="en-US" sz="1300" dirty="0"/>
          </a:p>
          <a:p>
            <a:pPr defTabSz="914400">
              <a:spcBef>
                <a:spcPts val="0"/>
              </a:spcBef>
              <a:buClrTx/>
            </a:pPr>
            <a:endParaRPr lang="en-US" dirty="0" smtClean="0"/>
          </a:p>
          <a:p>
            <a:pPr lvl="1" defTabSz="914400">
              <a:spcBef>
                <a:spcPts val="0"/>
              </a:spcBef>
              <a:buClrTx/>
            </a:pPr>
            <a:endParaRPr lang="en-US" dirty="0" smtClean="0"/>
          </a:p>
        </p:txBody>
      </p:sp>
      <p:sp>
        <p:nvSpPr>
          <p:cNvPr id="9" name="Right Arrow 8"/>
          <p:cNvSpPr/>
          <p:nvPr/>
        </p:nvSpPr>
        <p:spPr>
          <a:xfrm rot="10800000">
            <a:off x="3721446" y="2269643"/>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88" y="819512"/>
            <a:ext cx="3086100" cy="3429000"/>
          </a:xfrm>
          <a:prstGeom prst="rect">
            <a:avLst/>
          </a:prstGeom>
        </p:spPr>
      </p:pic>
      <p:sp>
        <p:nvSpPr>
          <p:cNvPr id="4" name="Rectangle 3"/>
          <p:cNvSpPr/>
          <p:nvPr/>
        </p:nvSpPr>
        <p:spPr>
          <a:xfrm>
            <a:off x="1761710" y="4474481"/>
            <a:ext cx="4572000" cy="461665"/>
          </a:xfrm>
          <a:prstGeom prst="rect">
            <a:avLst/>
          </a:prstGeom>
        </p:spPr>
        <p:txBody>
          <a:bodyPr>
            <a:spAutoFit/>
          </a:bodyPr>
          <a:lstStyle/>
          <a:p>
            <a:r>
              <a:rPr lang="en-US" sz="2400" dirty="0" err="1" smtClean="0"/>
              <a:t>docker</a:t>
            </a:r>
            <a:r>
              <a:rPr lang="en-US" sz="2400" dirty="0" smtClean="0"/>
              <a:t> build . </a:t>
            </a:r>
            <a:r>
              <a:rPr lang="mr-IN" sz="2400" dirty="0" smtClean="0"/>
              <a:t>–</a:t>
            </a:r>
            <a:r>
              <a:rPr lang="en-US" sz="2400" dirty="0" smtClean="0"/>
              <a:t>t simple-contact</a:t>
            </a:r>
            <a:endParaRPr lang="en-US" sz="2400" b="0" dirty="0">
              <a:effectLst/>
            </a:endParaRPr>
          </a:p>
        </p:txBody>
      </p:sp>
      <p:sp>
        <p:nvSpPr>
          <p:cNvPr id="11" name="Right Arrow 10"/>
          <p:cNvSpPr/>
          <p:nvPr/>
        </p:nvSpPr>
        <p:spPr>
          <a:xfrm rot="5400000">
            <a:off x="3483154" y="4113459"/>
            <a:ext cx="476583"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7758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I have an image! Now what?</a:t>
            </a:r>
            <a:endParaRPr lang="en-US" dirty="0"/>
          </a:p>
        </p:txBody>
      </p:sp>
      <p:sp>
        <p:nvSpPr>
          <p:cNvPr id="3" name="Content Placeholder 2"/>
          <p:cNvSpPr>
            <a:spLocks noGrp="1"/>
          </p:cNvSpPr>
          <p:nvPr>
            <p:ph idx="1"/>
          </p:nvPr>
        </p:nvSpPr>
        <p:spPr>
          <a:xfrm>
            <a:off x="342900" y="853123"/>
            <a:ext cx="8458201" cy="685742"/>
          </a:xfrm>
        </p:spPr>
        <p:txBody>
          <a:bodyPr>
            <a:normAutofit/>
          </a:bodyPr>
          <a:lstStyle/>
          <a:p>
            <a:pPr marL="0" indent="0" algn="ctr">
              <a:buNone/>
            </a:pPr>
            <a:r>
              <a:rPr lang="en-US" sz="2000" dirty="0" err="1">
                <a:latin typeface="Mangal" charset="0"/>
                <a:ea typeface="Mangal" charset="0"/>
                <a:cs typeface="Mangal" charset="0"/>
              </a:rPr>
              <a:t>docker</a:t>
            </a:r>
            <a:r>
              <a:rPr lang="en-US" sz="2000" dirty="0">
                <a:latin typeface="Mangal" charset="0"/>
                <a:ea typeface="Mangal" charset="0"/>
                <a:cs typeface="Mangal" charset="0"/>
              </a:rPr>
              <a:t> run -d --restart=always -p </a:t>
            </a:r>
            <a:r>
              <a:rPr lang="en-US" sz="2000" dirty="0" smtClean="0">
                <a:latin typeface="Mangal" charset="0"/>
                <a:ea typeface="Mangal" charset="0"/>
                <a:cs typeface="Mangal" charset="0"/>
              </a:rPr>
              <a:t>8080:5001 </a:t>
            </a:r>
            <a:r>
              <a:rPr lang="en-US" sz="2000" dirty="0">
                <a:latin typeface="Mangal" charset="0"/>
                <a:ea typeface="Mangal" charset="0"/>
                <a:cs typeface="Mangal" charset="0"/>
              </a:rPr>
              <a:t>simple-contact</a:t>
            </a:r>
          </a:p>
        </p:txBody>
      </p:sp>
      <p:sp>
        <p:nvSpPr>
          <p:cNvPr id="4" name="Slide Number Placeholder 3"/>
          <p:cNvSpPr>
            <a:spLocks noGrp="1"/>
          </p:cNvSpPr>
          <p:nvPr>
            <p:ph type="sldNum" sz="quarter" idx="4"/>
          </p:nvPr>
        </p:nvSpPr>
        <p:spPr/>
        <p:txBody>
          <a:bodyPr/>
          <a:lstStyle/>
          <a:p>
            <a:fld id="{20CFEDCE-3BD6-9940-A642-E28DD407BF5F}" type="slidenum">
              <a:rPr lang="en-US" smtClean="0"/>
              <a:pPr/>
              <a:t>16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1880604"/>
            <a:ext cx="6515100" cy="2440305"/>
          </a:xfrm>
          <a:prstGeom prst="rect">
            <a:avLst/>
          </a:prstGeom>
        </p:spPr>
      </p:pic>
      <p:sp>
        <p:nvSpPr>
          <p:cNvPr id="7" name="TextBox 6"/>
          <p:cNvSpPr txBox="1"/>
          <p:nvPr/>
        </p:nvSpPr>
        <p:spPr>
          <a:xfrm>
            <a:off x="5486400" y="992459"/>
            <a:ext cx="423746" cy="369332"/>
          </a:xfrm>
          <a:prstGeom prst="rect">
            <a:avLst/>
          </a:prstGeom>
          <a:noFill/>
        </p:spPr>
        <p:txBody>
          <a:bodyPr wrap="square" rtlCol="0">
            <a:spAutoFit/>
          </a:bodyPr>
          <a:lstStyle/>
          <a:p>
            <a:r>
              <a:rPr lang="en-US" sz="1800" smtClean="0">
                <a:solidFill>
                  <a:schemeClr val="accent1"/>
                </a:solidFill>
              </a:rPr>
              <a:t>X</a:t>
            </a:r>
            <a:endParaRPr lang="en-US" sz="1800">
              <a:solidFill>
                <a:schemeClr val="accent1"/>
              </a:solidFill>
            </a:endParaRPr>
          </a:p>
        </p:txBody>
      </p:sp>
      <p:sp>
        <p:nvSpPr>
          <p:cNvPr id="10" name="TextBox 9"/>
          <p:cNvSpPr txBox="1"/>
          <p:nvPr/>
        </p:nvSpPr>
        <p:spPr>
          <a:xfrm>
            <a:off x="5480823" y="801338"/>
            <a:ext cx="423746" cy="369332"/>
          </a:xfrm>
          <a:prstGeom prst="rect">
            <a:avLst/>
          </a:prstGeom>
          <a:noFill/>
        </p:spPr>
        <p:txBody>
          <a:bodyPr wrap="square" rtlCol="0">
            <a:spAutoFit/>
          </a:bodyPr>
          <a:lstStyle/>
          <a:p>
            <a:r>
              <a:rPr lang="en-US" sz="1800" dirty="0"/>
              <a:t>1</a:t>
            </a:r>
          </a:p>
        </p:txBody>
      </p:sp>
      <p:sp>
        <p:nvSpPr>
          <p:cNvPr id="11" name="Right Arrow 10"/>
          <p:cNvSpPr/>
          <p:nvPr/>
        </p:nvSpPr>
        <p:spPr>
          <a:xfrm rot="8533607">
            <a:off x="3150471" y="1434555"/>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2000710">
            <a:off x="4337050" y="1486710"/>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4027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457048"/>
          </a:xfrm>
        </p:spPr>
        <p:txBody>
          <a:bodyPr/>
          <a:lstStyle/>
          <a:p>
            <a:r>
              <a:rPr lang="en-US" dirty="0" smtClean="0"/>
              <a:t>Moving beyond a simple service</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17</a:t>
            </a:fld>
            <a:endParaRPr lang="en-US" dirty="0"/>
          </a:p>
        </p:txBody>
      </p:sp>
    </p:spTree>
    <p:extLst>
      <p:ext uri="{BB962C8B-B14F-4D97-AF65-F5344CB8AC3E}">
        <p14:creationId xmlns:p14="http://schemas.microsoft.com/office/powerpoint/2010/main" val="11150959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real power of Docker comes when standing up the entire stack</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18</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45" y="645422"/>
            <a:ext cx="4449956" cy="3795551"/>
          </a:xfrm>
          <a:prstGeom prst="rect">
            <a:avLst/>
          </a:prstGeom>
        </p:spPr>
      </p:pic>
      <p:sp>
        <p:nvSpPr>
          <p:cNvPr id="13" name="Content Placeholder 7"/>
          <p:cNvSpPr>
            <a:spLocks noGrp="1"/>
          </p:cNvSpPr>
          <p:nvPr>
            <p:ph idx="1"/>
          </p:nvPr>
        </p:nvSpPr>
        <p:spPr>
          <a:xfrm>
            <a:off x="4792857" y="696624"/>
            <a:ext cx="4276492" cy="4239869"/>
          </a:xfrm>
        </p:spPr>
        <p:txBody>
          <a:bodyPr>
            <a:normAutofit fontScale="92500"/>
          </a:bodyPr>
          <a:lstStyle/>
          <a:p>
            <a:pPr marL="0" indent="0">
              <a:buNone/>
            </a:pPr>
            <a:r>
              <a:rPr lang="en-US" sz="1600" dirty="0" smtClean="0"/>
              <a:t>The real power of Docker becomes apparent when you have to build a real application with real infrastructure.</a:t>
            </a:r>
          </a:p>
          <a:p>
            <a:r>
              <a:rPr lang="en-US" sz="1600" dirty="0" smtClean="0"/>
              <a:t>We are going to build a text-to-speech application</a:t>
            </a:r>
          </a:p>
          <a:p>
            <a:r>
              <a:rPr lang="en-US" sz="1600" dirty="0" smtClean="0"/>
              <a:t>This application will involve multiple pieces of infrastructure:</a:t>
            </a:r>
          </a:p>
          <a:p>
            <a:pPr lvl="1"/>
            <a:r>
              <a:rPr lang="en-US" sz="1600" dirty="0" smtClean="0"/>
              <a:t>2 Python-based services</a:t>
            </a:r>
          </a:p>
          <a:p>
            <a:pPr lvl="1"/>
            <a:r>
              <a:rPr lang="en-US" sz="1600" dirty="0" smtClean="0"/>
              <a:t>1 Postgres Database</a:t>
            </a:r>
          </a:p>
          <a:p>
            <a:pPr lvl="1"/>
            <a:r>
              <a:rPr lang="en-US" sz="1600" dirty="0" smtClean="0"/>
              <a:t>1 </a:t>
            </a:r>
            <a:r>
              <a:rPr lang="en-US" sz="1600" dirty="0" err="1" smtClean="0"/>
              <a:t>Redis</a:t>
            </a:r>
            <a:r>
              <a:rPr lang="en-US" sz="1600" dirty="0" smtClean="0"/>
              <a:t> Cluster</a:t>
            </a:r>
          </a:p>
          <a:p>
            <a:pPr lvl="1"/>
            <a:r>
              <a:rPr lang="en-US" sz="1600" dirty="0" smtClean="0"/>
              <a:t>A call out to </a:t>
            </a:r>
            <a:r>
              <a:rPr lang="en-US" sz="1600" dirty="0" err="1" smtClean="0"/>
              <a:t>Twilio</a:t>
            </a:r>
            <a:endParaRPr lang="en-US" sz="1600" dirty="0" smtClean="0"/>
          </a:p>
          <a:p>
            <a:r>
              <a:rPr lang="en-US" sz="1600" dirty="0" smtClean="0"/>
              <a:t>We could build and manage each of these infrastructure pieces ourselves, but that would be painful</a:t>
            </a:r>
          </a:p>
          <a:p>
            <a:r>
              <a:rPr lang="en-US" sz="1600" dirty="0" smtClean="0"/>
              <a:t>We want to build and deploy the exact same environment we run locally to a prod environment.</a:t>
            </a:r>
            <a:endParaRPr lang="en-US" sz="1600" dirty="0"/>
          </a:p>
          <a:p>
            <a:pPr defTabSz="914400">
              <a:spcBef>
                <a:spcPts val="0"/>
              </a:spcBef>
              <a:buClrTx/>
            </a:pPr>
            <a:endParaRPr lang="en-US" dirty="0" smtClean="0"/>
          </a:p>
          <a:p>
            <a:pPr lvl="1" defTabSz="914400">
              <a:spcBef>
                <a:spcPts val="0"/>
              </a:spcBef>
              <a:buClrTx/>
            </a:pPr>
            <a:endParaRPr lang="en-US" dirty="0" smtClean="0"/>
          </a:p>
        </p:txBody>
      </p:sp>
      <p:sp>
        <p:nvSpPr>
          <p:cNvPr id="14" name="Right Arrow 13"/>
          <p:cNvSpPr/>
          <p:nvPr/>
        </p:nvSpPr>
        <p:spPr>
          <a:xfrm rot="10800000">
            <a:off x="4029901" y="1915177"/>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176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manage these containers as stack: Docker Compose</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19</a:t>
            </a:fld>
            <a:endParaRPr lang="en-US" dirty="0"/>
          </a:p>
        </p:txBody>
      </p:sp>
      <p:sp>
        <p:nvSpPr>
          <p:cNvPr id="6" name="Content Placeholder 2"/>
          <p:cNvSpPr>
            <a:spLocks noGrp="1"/>
          </p:cNvSpPr>
          <p:nvPr>
            <p:ph idx="1"/>
          </p:nvPr>
        </p:nvSpPr>
        <p:spPr>
          <a:xfrm>
            <a:off x="4956717" y="819673"/>
            <a:ext cx="3771170" cy="3842976"/>
          </a:xfrm>
        </p:spPr>
        <p:txBody>
          <a:bodyPr>
            <a:normAutofit fontScale="92500" lnSpcReduction="20000"/>
          </a:bodyPr>
          <a:lstStyle/>
          <a:p>
            <a:r>
              <a:rPr lang="en-US" dirty="0" smtClean="0"/>
              <a:t>YAML based configuration tool that lets your define groups of containers that can be started and stopped with a single command</a:t>
            </a:r>
          </a:p>
          <a:p>
            <a:r>
              <a:rPr lang="en-US" dirty="0" smtClean="0"/>
              <a:t>lets you define basically policies including:</a:t>
            </a:r>
          </a:p>
          <a:p>
            <a:pPr lvl="1"/>
            <a:r>
              <a:rPr lang="en-US" dirty="0" smtClean="0"/>
              <a:t>How many containers you start per service</a:t>
            </a:r>
          </a:p>
          <a:p>
            <a:pPr lvl="1"/>
            <a:r>
              <a:rPr lang="en-US" dirty="0" smtClean="0"/>
              <a:t>What is the restart policy if a container dies</a:t>
            </a:r>
          </a:p>
          <a:p>
            <a:pPr lvl="1"/>
            <a:r>
              <a:rPr lang="en-US" dirty="0" smtClean="0"/>
              <a:t>Environment variables that should be passed to a service</a:t>
            </a:r>
          </a:p>
          <a:p>
            <a:r>
              <a:rPr lang="en-US" dirty="0" smtClean="0"/>
              <a:t>Docker compose also helps you define both a default and custom networks to allow services:</a:t>
            </a:r>
          </a:p>
          <a:p>
            <a:pPr lvl="1"/>
            <a:r>
              <a:rPr lang="en-US" dirty="0" smtClean="0"/>
              <a:t>To resolve other containers via DNS</a:t>
            </a:r>
          </a:p>
          <a:p>
            <a:pPr lvl="1"/>
            <a:r>
              <a:rPr lang="en-US" dirty="0" smtClean="0"/>
              <a:t>Build ”firewalls” around individual services running in a container.</a:t>
            </a:r>
          </a:p>
        </p:txBody>
      </p:sp>
      <p:pic>
        <p:nvPicPr>
          <p:cNvPr id="3" name="Picture 2"/>
          <p:cNvPicPr>
            <a:picLocks noChangeAspect="1"/>
          </p:cNvPicPr>
          <p:nvPr/>
        </p:nvPicPr>
        <p:blipFill>
          <a:blip r:embed="rId3"/>
          <a:stretch>
            <a:fillRect/>
          </a:stretch>
        </p:blipFill>
        <p:spPr>
          <a:xfrm>
            <a:off x="194217" y="897467"/>
            <a:ext cx="4762500" cy="2667000"/>
          </a:xfrm>
          <a:prstGeom prst="rect">
            <a:avLst/>
          </a:prstGeom>
        </p:spPr>
      </p:pic>
    </p:spTree>
    <p:extLst>
      <p:ext uri="{BB962C8B-B14F-4D97-AF65-F5344CB8AC3E}">
        <p14:creationId xmlns:p14="http://schemas.microsoft.com/office/powerpoint/2010/main" val="9605469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Speaker</a:t>
            </a:r>
            <a:endParaRPr lang="en-US" dirty="0"/>
          </a:p>
        </p:txBody>
      </p:sp>
      <p:sp>
        <p:nvSpPr>
          <p:cNvPr id="3" name="Content Placeholder 2"/>
          <p:cNvSpPr>
            <a:spLocks noGrp="1"/>
          </p:cNvSpPr>
          <p:nvPr>
            <p:ph idx="1"/>
          </p:nvPr>
        </p:nvSpPr>
        <p:spPr>
          <a:xfrm>
            <a:off x="2408662" y="668867"/>
            <a:ext cx="4969427" cy="3523991"/>
          </a:xfrm>
        </p:spPr>
        <p:txBody>
          <a:bodyPr numCol="1">
            <a:noAutofit/>
          </a:bodyPr>
          <a:lstStyle/>
          <a:p>
            <a:pPr marL="0" indent="0">
              <a:buNone/>
            </a:pPr>
            <a:r>
              <a:rPr lang="en-US" sz="1400" dirty="0" smtClean="0"/>
              <a:t>JOHN  </a:t>
            </a:r>
            <a:r>
              <a:rPr lang="en-US" sz="1400" dirty="0"/>
              <a:t>CARNELL  is a </a:t>
            </a:r>
            <a:r>
              <a:rPr lang="en-US" sz="1400" dirty="0" smtClean="0"/>
              <a:t>lead </a:t>
            </a:r>
            <a:r>
              <a:rPr lang="en-US" sz="1400" dirty="0"/>
              <a:t>cloud engineer at </a:t>
            </a:r>
            <a:r>
              <a:rPr lang="en-US" sz="1400" dirty="0" err="1"/>
              <a:t>Genesys</a:t>
            </a:r>
            <a:r>
              <a:rPr lang="en-US" sz="1400" dirty="0"/>
              <a:t>, where </a:t>
            </a:r>
            <a:r>
              <a:rPr lang="en-US" sz="1400" dirty="0" smtClean="0"/>
              <a:t>he works </a:t>
            </a:r>
            <a:r>
              <a:rPr lang="en-US" sz="1400" dirty="0"/>
              <a:t>in </a:t>
            </a:r>
            <a:r>
              <a:rPr lang="en-US" sz="1400" dirty="0" err="1"/>
              <a:t>Genesys’s</a:t>
            </a:r>
            <a:r>
              <a:rPr lang="en-US" sz="1400" dirty="0"/>
              <a:t> </a:t>
            </a:r>
            <a:r>
              <a:rPr lang="en-US" sz="1400" dirty="0" err="1"/>
              <a:t>PureCloud</a:t>
            </a:r>
            <a:r>
              <a:rPr lang="en-US" sz="1400" dirty="0"/>
              <a:t> division. John spends the majority </a:t>
            </a:r>
            <a:r>
              <a:rPr lang="en-US" sz="1400" dirty="0" smtClean="0"/>
              <a:t>of his </a:t>
            </a:r>
            <a:r>
              <a:rPr lang="en-US" sz="1400" dirty="0"/>
              <a:t>day hands-on building telephony-based microservices using </a:t>
            </a:r>
            <a:r>
              <a:rPr lang="en-US" sz="1400" dirty="0" smtClean="0"/>
              <a:t>the AWS  </a:t>
            </a:r>
            <a:r>
              <a:rPr lang="en-US" sz="1400" dirty="0"/>
              <a:t>platform. His day-to-day job is designing and </a:t>
            </a:r>
            <a:r>
              <a:rPr lang="en-US" sz="1400" dirty="0" smtClean="0"/>
              <a:t>building microservices </a:t>
            </a:r>
            <a:r>
              <a:rPr lang="en-US" sz="1400" dirty="0"/>
              <a:t>across a number of technology platforms </a:t>
            </a:r>
            <a:r>
              <a:rPr lang="en-US" sz="1400" dirty="0" smtClean="0"/>
              <a:t>including Java</a:t>
            </a:r>
            <a:r>
              <a:rPr lang="en-US" sz="1400" dirty="0"/>
              <a:t>, </a:t>
            </a:r>
            <a:r>
              <a:rPr lang="en-US" sz="1400" dirty="0" err="1"/>
              <a:t>Clojure</a:t>
            </a:r>
            <a:r>
              <a:rPr lang="en-US" sz="1400" dirty="0"/>
              <a:t>, </a:t>
            </a:r>
            <a:r>
              <a:rPr lang="en-US" sz="1400" dirty="0" smtClean="0"/>
              <a:t>Python, and </a:t>
            </a:r>
            <a:r>
              <a:rPr lang="en-US" sz="1400" dirty="0"/>
              <a:t>Go.</a:t>
            </a:r>
          </a:p>
          <a:p>
            <a:pPr marL="0" indent="0">
              <a:buNone/>
            </a:pPr>
            <a:r>
              <a:rPr lang="en-US" sz="1400" dirty="0"/>
              <a:t>John is a prolific speaker and writer. He regularly speaks at local user groups </a:t>
            </a:r>
            <a:r>
              <a:rPr lang="en-US" sz="1400" dirty="0" smtClean="0"/>
              <a:t>and has </a:t>
            </a:r>
            <a:r>
              <a:rPr lang="en-US" sz="1400" dirty="0"/>
              <a:t>been a regular speaker on the “The No Fluff Just Stuff Software Symposium.” </a:t>
            </a:r>
            <a:r>
              <a:rPr lang="en-US" sz="1400" dirty="0" smtClean="0"/>
              <a:t>Over the </a:t>
            </a:r>
            <a:r>
              <a:rPr lang="en-US" sz="1400" dirty="0"/>
              <a:t>last 20 years, John has authored, co-authored, and been a technical reviewer for </a:t>
            </a:r>
            <a:r>
              <a:rPr lang="en-US" sz="1400" dirty="0" smtClean="0"/>
              <a:t>a number </a:t>
            </a:r>
            <a:r>
              <a:rPr lang="en-US" sz="1400" dirty="0"/>
              <a:t>of Java-based technology books and industry publications.</a:t>
            </a:r>
          </a:p>
          <a:p>
            <a:pPr marL="0" indent="0">
              <a:buNone/>
            </a:pPr>
            <a:r>
              <a:rPr lang="en-US" sz="1400" dirty="0"/>
              <a:t>John holds a Bachelor of the Arts (BA)  from Marquette University and a Masters </a:t>
            </a:r>
            <a:r>
              <a:rPr lang="en-US" sz="1400" dirty="0" smtClean="0"/>
              <a:t>of Business </a:t>
            </a:r>
            <a:r>
              <a:rPr lang="en-US" sz="1400" dirty="0"/>
              <a:t>Administration (MBA)  from the University of Wisconsin Oshkosh.</a:t>
            </a:r>
          </a:p>
          <a:p>
            <a:pPr marL="0" indent="0">
              <a:buNone/>
            </a:pPr>
            <a:r>
              <a:rPr lang="en-US" sz="1400" dirty="0" smtClean="0"/>
              <a:t>John </a:t>
            </a:r>
            <a:r>
              <a:rPr lang="en-US" sz="1400" dirty="0"/>
              <a:t>can be reached at </a:t>
            </a:r>
            <a:r>
              <a:rPr lang="en-US" sz="1400" dirty="0" err="1" smtClean="0"/>
              <a:t>john_carnell@yahoo.com</a:t>
            </a:r>
            <a:endParaRPr lang="en-US" sz="1400" dirty="0"/>
          </a:p>
        </p:txBody>
      </p:sp>
      <p:sp>
        <p:nvSpPr>
          <p:cNvPr id="4" name="Footer Placeholder 3"/>
          <p:cNvSpPr>
            <a:spLocks noGrp="1"/>
          </p:cNvSpPr>
          <p:nvPr>
            <p:ph type="ftr" sz="quarter" idx="4294967295"/>
          </p:nvPr>
        </p:nvSpPr>
        <p:spPr>
          <a:xfrm>
            <a:off x="1481600" y="4707467"/>
            <a:ext cx="1624520" cy="229026"/>
          </a:xfrm>
        </p:spPr>
        <p:txBody>
          <a:bodyPr/>
          <a:lstStyle/>
          <a:p>
            <a:r>
              <a:rPr lang="en-US" smtClean="0"/>
              <a:t>Genesys confidential and proprietary information. Unauthorized disclosure is prohibited.</a:t>
            </a:r>
            <a:endParaRPr lang="en-US"/>
          </a:p>
        </p:txBody>
      </p:sp>
      <p:sp>
        <p:nvSpPr>
          <p:cNvPr id="5" name="Slide Number Placeholder 4"/>
          <p:cNvSpPr>
            <a:spLocks noGrp="1"/>
          </p:cNvSpPr>
          <p:nvPr>
            <p:ph type="sldNum" sz="quarter" idx="4"/>
          </p:nvPr>
        </p:nvSpPr>
        <p:spPr/>
        <p:txBody>
          <a:bodyPr/>
          <a:lstStyle/>
          <a:p>
            <a:fld id="{20CFEDCE-3BD6-9940-A642-E28DD407BF5F}" type="slidenum">
              <a:rPr lang="en-US" smtClean="0"/>
              <a:pPr/>
              <a:t>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93" y="791737"/>
            <a:ext cx="1970638" cy="2291439"/>
          </a:xfrm>
          <a:prstGeom prst="rect">
            <a:avLst/>
          </a:prstGeom>
        </p:spPr>
      </p:pic>
    </p:spTree>
    <p:extLst>
      <p:ext uri="{BB962C8B-B14F-4D97-AF65-F5344CB8AC3E}">
        <p14:creationId xmlns:p14="http://schemas.microsoft.com/office/powerpoint/2010/main" val="19867066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Remind Me Apps Docker-Compose File</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047" y="897467"/>
            <a:ext cx="3258962" cy="386503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1863" y="897467"/>
            <a:ext cx="5359400" cy="3302000"/>
          </a:xfrm>
          <a:prstGeom prst="rect">
            <a:avLst/>
          </a:prstGeom>
        </p:spPr>
      </p:pic>
    </p:spTree>
    <p:extLst>
      <p:ext uri="{BB962C8B-B14F-4D97-AF65-F5344CB8AC3E}">
        <p14:creationId xmlns:p14="http://schemas.microsoft.com/office/powerpoint/2010/main" val="16353810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Docker-Compose file in more detail</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21</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01" y="897467"/>
            <a:ext cx="5359400" cy="3302000"/>
          </a:xfrm>
          <a:prstGeom prst="rect">
            <a:avLst/>
          </a:prstGeom>
        </p:spPr>
      </p:pic>
      <p:sp>
        <p:nvSpPr>
          <p:cNvPr id="7" name="Content Placeholder 2"/>
          <p:cNvSpPr txBox="1">
            <a:spLocks/>
          </p:cNvSpPr>
          <p:nvPr/>
        </p:nvSpPr>
        <p:spPr>
          <a:xfrm>
            <a:off x="5943599" y="819673"/>
            <a:ext cx="2784287" cy="3842976"/>
          </a:xfrm>
          <a:prstGeom prst="rect">
            <a:avLst/>
          </a:prstGeom>
        </p:spPr>
        <p:txBody>
          <a:bodyPr vert="horz" lIns="0" tIns="180000" rIns="0" bIns="0" spcCol="360000" rtlCol="0">
            <a:normAutofit/>
          </a:bodyPr>
          <a:lstStyle>
            <a:lvl1pPr marL="202406" indent="-202406" algn="l" defTabSz="685800" rtl="0" eaLnBrk="1" latinLnBrk="0" hangingPunct="1">
              <a:lnSpc>
                <a:spcPct val="100000"/>
              </a:lnSpc>
              <a:spcBef>
                <a:spcPts val="750"/>
              </a:spcBef>
              <a:buClr>
                <a:srgbClr val="FF4F1F"/>
              </a:buClr>
              <a:buFont typeface="Lato-Black" charset="0"/>
              <a:buChar char="◦"/>
              <a:tabLst/>
              <a:defRPr sz="1800" kern="1200" spc="0">
                <a:solidFill>
                  <a:srgbClr val="4E5054"/>
                </a:solidFill>
                <a:latin typeface="+mn-lt"/>
                <a:ea typeface="+mn-ea"/>
                <a:cs typeface="+mn-cs"/>
              </a:defRPr>
            </a:lvl1pPr>
            <a:lvl2pPr marL="571500" indent="-228600" algn="l" defTabSz="685800" rtl="0" eaLnBrk="1" latinLnBrk="0" hangingPunct="1">
              <a:lnSpc>
                <a:spcPct val="100000"/>
              </a:lnSpc>
              <a:spcBef>
                <a:spcPts val="375"/>
              </a:spcBef>
              <a:buClr>
                <a:srgbClr val="FF4F1F"/>
              </a:buClr>
              <a:buFont typeface="AmericanTypewriter-Light" charset="0"/>
              <a:buChar char="•"/>
              <a:tabLst/>
              <a:defRPr sz="1500" kern="1200" spc="0">
                <a:solidFill>
                  <a:srgbClr val="4E5054"/>
                </a:solidFill>
                <a:latin typeface="+mn-lt"/>
                <a:ea typeface="+mn-ea"/>
                <a:cs typeface="+mn-cs"/>
              </a:defRPr>
            </a:lvl2pPr>
            <a:lvl3pPr marL="857250" indent="-171450" algn="l" defTabSz="685800" rtl="0" eaLnBrk="1" latinLnBrk="0" hangingPunct="1">
              <a:lnSpc>
                <a:spcPct val="100000"/>
              </a:lnSpc>
              <a:spcBef>
                <a:spcPts val="375"/>
              </a:spcBef>
              <a:buClr>
                <a:srgbClr val="FF4F1F"/>
              </a:buClr>
              <a:buFont typeface="Wingdings" charset="2"/>
              <a:buChar char="§"/>
              <a:defRPr sz="1350" kern="1200" spc="0">
                <a:solidFill>
                  <a:srgbClr val="4E5054"/>
                </a:solidFill>
                <a:latin typeface="+mn-lt"/>
                <a:ea typeface="+mn-ea"/>
                <a:cs typeface="+mn-cs"/>
              </a:defRPr>
            </a:lvl3pPr>
            <a:lvl4pPr marL="1200150" indent="-171450" algn="l" defTabSz="685800" rtl="0" eaLnBrk="1" latinLnBrk="0" hangingPunct="1">
              <a:lnSpc>
                <a:spcPct val="100000"/>
              </a:lnSpc>
              <a:spcBef>
                <a:spcPts val="375"/>
              </a:spcBef>
              <a:buClr>
                <a:srgbClr val="FF4F1F"/>
              </a:buClr>
              <a:buFont typeface=".AppleSystemUIFont" charset="-120"/>
              <a:buChar char="▴"/>
              <a:defRPr sz="1200" kern="1200" spc="0">
                <a:solidFill>
                  <a:srgbClr val="4E5054"/>
                </a:solidFill>
                <a:latin typeface="+mn-lt"/>
                <a:ea typeface="+mn-ea"/>
                <a:cs typeface="+mn-cs"/>
              </a:defRPr>
            </a:lvl4pPr>
            <a:lvl5pPr marL="1543050" indent="-171450" algn="l" defTabSz="685800" rtl="0" eaLnBrk="1" latinLnBrk="0" hangingPunct="1">
              <a:lnSpc>
                <a:spcPct val="100000"/>
              </a:lnSpc>
              <a:spcBef>
                <a:spcPts val="375"/>
              </a:spcBef>
              <a:buClr>
                <a:srgbClr val="FF4F1F"/>
              </a:buClr>
              <a:buFont typeface="Mshtakan" charset="0"/>
              <a:buChar char="★"/>
              <a:defRPr sz="1200" kern="1200" spc="0">
                <a:solidFill>
                  <a:srgbClr val="4E505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t>Each service defines:</a:t>
            </a:r>
          </a:p>
          <a:p>
            <a:pPr lvl="1"/>
            <a:r>
              <a:rPr lang="en-US" dirty="0" smtClean="0"/>
              <a:t>The name of the service</a:t>
            </a:r>
          </a:p>
          <a:p>
            <a:pPr lvl="1"/>
            <a:r>
              <a:rPr lang="en-US" dirty="0" smtClean="0"/>
              <a:t>The ports it will expose</a:t>
            </a:r>
          </a:p>
          <a:p>
            <a:pPr lvl="1"/>
            <a:r>
              <a:rPr lang="en-US" dirty="0" smtClean="0"/>
              <a:t>Any environment variables we are going to pass into the container</a:t>
            </a:r>
          </a:p>
          <a:p>
            <a:r>
              <a:rPr lang="en-US" dirty="0" smtClean="0"/>
              <a:t>A </a:t>
            </a:r>
            <a:r>
              <a:rPr lang="en-US" dirty="0" err="1" smtClean="0"/>
              <a:t>docker</a:t>
            </a:r>
            <a:r>
              <a:rPr lang="en-US" dirty="0" smtClean="0"/>
              <a:t>-compose can contain a lot of other information.</a:t>
            </a:r>
          </a:p>
        </p:txBody>
      </p:sp>
    </p:spTree>
    <p:extLst>
      <p:ext uri="{BB962C8B-B14F-4D97-AF65-F5344CB8AC3E}">
        <p14:creationId xmlns:p14="http://schemas.microsoft.com/office/powerpoint/2010/main" val="134787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individual services know about each other: Networking</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22</a:t>
            </a:fld>
            <a:endParaRPr lang="en-US" dirty="0"/>
          </a:p>
        </p:txBody>
      </p:sp>
      <p:pic>
        <p:nvPicPr>
          <p:cNvPr id="5" name="Picture 4"/>
          <p:cNvPicPr>
            <a:picLocks noChangeAspect="1"/>
          </p:cNvPicPr>
          <p:nvPr/>
        </p:nvPicPr>
        <p:blipFill>
          <a:blip r:embed="rId2"/>
          <a:stretch>
            <a:fillRect/>
          </a:stretch>
        </p:blipFill>
        <p:spPr>
          <a:xfrm>
            <a:off x="206779" y="897467"/>
            <a:ext cx="5330421" cy="4001993"/>
          </a:xfrm>
          <a:prstGeom prst="rect">
            <a:avLst/>
          </a:prstGeom>
        </p:spPr>
      </p:pic>
      <p:sp>
        <p:nvSpPr>
          <p:cNvPr id="6" name="Content Placeholder 2"/>
          <p:cNvSpPr txBox="1">
            <a:spLocks/>
          </p:cNvSpPr>
          <p:nvPr/>
        </p:nvSpPr>
        <p:spPr>
          <a:xfrm>
            <a:off x="5943599" y="819673"/>
            <a:ext cx="2784287" cy="3842976"/>
          </a:xfrm>
          <a:prstGeom prst="rect">
            <a:avLst/>
          </a:prstGeom>
        </p:spPr>
        <p:txBody>
          <a:bodyPr vert="horz" lIns="0" tIns="180000" rIns="0" bIns="0" spcCol="360000" rtlCol="0">
            <a:normAutofit/>
          </a:bodyPr>
          <a:lstStyle>
            <a:lvl1pPr marL="202406" indent="-202406" algn="l" defTabSz="685800" rtl="0" eaLnBrk="1" latinLnBrk="0" hangingPunct="1">
              <a:lnSpc>
                <a:spcPct val="100000"/>
              </a:lnSpc>
              <a:spcBef>
                <a:spcPts val="750"/>
              </a:spcBef>
              <a:buClr>
                <a:srgbClr val="FF4F1F"/>
              </a:buClr>
              <a:buFont typeface="Lato-Black" charset="0"/>
              <a:buChar char="◦"/>
              <a:tabLst/>
              <a:defRPr sz="1800" kern="1200" spc="0">
                <a:solidFill>
                  <a:srgbClr val="4E5054"/>
                </a:solidFill>
                <a:latin typeface="+mn-lt"/>
                <a:ea typeface="+mn-ea"/>
                <a:cs typeface="+mn-cs"/>
              </a:defRPr>
            </a:lvl1pPr>
            <a:lvl2pPr marL="571500" indent="-228600" algn="l" defTabSz="685800" rtl="0" eaLnBrk="1" latinLnBrk="0" hangingPunct="1">
              <a:lnSpc>
                <a:spcPct val="100000"/>
              </a:lnSpc>
              <a:spcBef>
                <a:spcPts val="375"/>
              </a:spcBef>
              <a:buClr>
                <a:srgbClr val="FF4F1F"/>
              </a:buClr>
              <a:buFont typeface="AmericanTypewriter-Light" charset="0"/>
              <a:buChar char="•"/>
              <a:tabLst/>
              <a:defRPr sz="1500" kern="1200" spc="0">
                <a:solidFill>
                  <a:srgbClr val="4E5054"/>
                </a:solidFill>
                <a:latin typeface="+mn-lt"/>
                <a:ea typeface="+mn-ea"/>
                <a:cs typeface="+mn-cs"/>
              </a:defRPr>
            </a:lvl2pPr>
            <a:lvl3pPr marL="857250" indent="-171450" algn="l" defTabSz="685800" rtl="0" eaLnBrk="1" latinLnBrk="0" hangingPunct="1">
              <a:lnSpc>
                <a:spcPct val="100000"/>
              </a:lnSpc>
              <a:spcBef>
                <a:spcPts val="375"/>
              </a:spcBef>
              <a:buClr>
                <a:srgbClr val="FF4F1F"/>
              </a:buClr>
              <a:buFont typeface="Wingdings" charset="2"/>
              <a:buChar char="§"/>
              <a:defRPr sz="1350" kern="1200" spc="0">
                <a:solidFill>
                  <a:srgbClr val="4E5054"/>
                </a:solidFill>
                <a:latin typeface="+mn-lt"/>
                <a:ea typeface="+mn-ea"/>
                <a:cs typeface="+mn-cs"/>
              </a:defRPr>
            </a:lvl3pPr>
            <a:lvl4pPr marL="1200150" indent="-171450" algn="l" defTabSz="685800" rtl="0" eaLnBrk="1" latinLnBrk="0" hangingPunct="1">
              <a:lnSpc>
                <a:spcPct val="100000"/>
              </a:lnSpc>
              <a:spcBef>
                <a:spcPts val="375"/>
              </a:spcBef>
              <a:buClr>
                <a:srgbClr val="FF4F1F"/>
              </a:buClr>
              <a:buFont typeface=".AppleSystemUIFont" charset="-120"/>
              <a:buChar char="▴"/>
              <a:defRPr sz="1200" kern="1200" spc="0">
                <a:solidFill>
                  <a:srgbClr val="4E5054"/>
                </a:solidFill>
                <a:latin typeface="+mn-lt"/>
                <a:ea typeface="+mn-ea"/>
                <a:cs typeface="+mn-cs"/>
              </a:defRPr>
            </a:lvl4pPr>
            <a:lvl5pPr marL="1543050" indent="-171450" algn="l" defTabSz="685800" rtl="0" eaLnBrk="1" latinLnBrk="0" hangingPunct="1">
              <a:lnSpc>
                <a:spcPct val="100000"/>
              </a:lnSpc>
              <a:spcBef>
                <a:spcPts val="375"/>
              </a:spcBef>
              <a:buClr>
                <a:srgbClr val="FF4F1F"/>
              </a:buClr>
              <a:buFont typeface="Mshtakan" charset="0"/>
              <a:buChar char="★"/>
              <a:defRPr sz="1200" kern="1200" spc="0">
                <a:solidFill>
                  <a:srgbClr val="4E505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t>By default Docker </a:t>
            </a:r>
            <a:r>
              <a:rPr lang="en-US" dirty="0" err="1" smtClean="0"/>
              <a:t>willc</a:t>
            </a:r>
            <a:r>
              <a:rPr lang="en-US" dirty="0" smtClean="0"/>
              <a:t> </a:t>
            </a:r>
            <a:r>
              <a:rPr lang="en-US" dirty="0" err="1" smtClean="0"/>
              <a:t>reate</a:t>
            </a:r>
            <a:r>
              <a:rPr lang="en-US" dirty="0" smtClean="0"/>
              <a:t> an internal network that will resolve services to the service names</a:t>
            </a:r>
          </a:p>
          <a:p>
            <a:r>
              <a:rPr lang="en-US" dirty="0" smtClean="0"/>
              <a:t>However, Docker does allow you to segregate your container into separate networks and only specific endpoints to be exposed on your same network.</a:t>
            </a:r>
          </a:p>
        </p:txBody>
      </p:sp>
    </p:spTree>
    <p:extLst>
      <p:ext uri="{BB962C8B-B14F-4D97-AF65-F5344CB8AC3E}">
        <p14:creationId xmlns:p14="http://schemas.microsoft.com/office/powerpoint/2010/main" val="205030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Containers are Portable but Environment Info is Not</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23</a:t>
            </a:fld>
            <a:endParaRPr lang="en-US" dirty="0"/>
          </a:p>
        </p:txBody>
      </p:sp>
      <p:sp>
        <p:nvSpPr>
          <p:cNvPr id="7" name="Rectangle 6"/>
          <p:cNvSpPr/>
          <p:nvPr/>
        </p:nvSpPr>
        <p:spPr>
          <a:xfrm>
            <a:off x="342901" y="1333500"/>
            <a:ext cx="4508499" cy="77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Command line Environment Variables passed </a:t>
            </a:r>
            <a:r>
              <a:rPr lang="en-US" smtClean="0"/>
              <a:t>into Container</a:t>
            </a:r>
            <a:endParaRPr lang="en-US"/>
          </a:p>
        </p:txBody>
      </p:sp>
      <p:sp>
        <p:nvSpPr>
          <p:cNvPr id="8" name="Rectangle 7"/>
          <p:cNvSpPr/>
          <p:nvPr/>
        </p:nvSpPr>
        <p:spPr>
          <a:xfrm>
            <a:off x="342899" y="2156883"/>
            <a:ext cx="6547247" cy="77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Environment variables are passed through </a:t>
            </a:r>
            <a:r>
              <a:rPr lang="en-US" dirty="0" err="1" smtClean="0"/>
              <a:t>docker-compose.yml</a:t>
            </a:r>
            <a:r>
              <a:rPr lang="en-US" dirty="0" smtClean="0"/>
              <a:t> file as hard-coded values</a:t>
            </a:r>
            <a:endParaRPr lang="en-US" dirty="0"/>
          </a:p>
        </p:txBody>
      </p:sp>
      <p:sp>
        <p:nvSpPr>
          <p:cNvPr id="9" name="Rectangle 8"/>
          <p:cNvSpPr/>
          <p:nvPr/>
        </p:nvSpPr>
        <p:spPr>
          <a:xfrm>
            <a:off x="342901" y="3073400"/>
            <a:ext cx="6845299" cy="77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Environment variables passed through </a:t>
            </a:r>
            <a:r>
              <a:rPr lang="en-US" dirty="0" err="1" smtClean="0"/>
              <a:t>docker-compose.yml</a:t>
            </a:r>
            <a:r>
              <a:rPr lang="en-US" dirty="0" smtClean="0"/>
              <a:t> file using .</a:t>
            </a:r>
            <a:r>
              <a:rPr lang="en-US" dirty="0" err="1" smtClean="0"/>
              <a:t>env</a:t>
            </a:r>
            <a:r>
              <a:rPr lang="en-US" dirty="0" smtClean="0"/>
              <a:t> file. </a:t>
            </a:r>
            <a:endParaRPr lang="en-US" dirty="0"/>
          </a:p>
        </p:txBody>
      </p:sp>
      <p:sp>
        <p:nvSpPr>
          <p:cNvPr id="10" name="Rectangle 9"/>
          <p:cNvSpPr>
            <a:spLocks/>
          </p:cNvSpPr>
          <p:nvPr/>
        </p:nvSpPr>
        <p:spPr>
          <a:xfrm>
            <a:off x="274320" y="3989917"/>
            <a:ext cx="7924799" cy="77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Environment variables  passed into </a:t>
            </a:r>
            <a:r>
              <a:rPr lang="en-US" smtClean="0"/>
              <a:t>the containers </a:t>
            </a:r>
            <a:r>
              <a:rPr lang="en-US" dirty="0" smtClean="0"/>
              <a:t>via </a:t>
            </a:r>
            <a:r>
              <a:rPr lang="en-US" smtClean="0"/>
              <a:t>Docker secrets ( </a:t>
            </a:r>
            <a:endParaRPr lang="en-US" dirty="0"/>
          </a:p>
        </p:txBody>
      </p:sp>
    </p:spTree>
    <p:extLst>
      <p:ext uri="{BB962C8B-B14F-4D97-AF65-F5344CB8AC3E}">
        <p14:creationId xmlns:p14="http://schemas.microsoft.com/office/powerpoint/2010/main" val="1285772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Distributed service </a:t>
            </a:r>
            <a:r>
              <a:rPr lang="en-US" dirty="0"/>
              <a:t>t</a:t>
            </a:r>
            <a:r>
              <a:rPr lang="en-US" dirty="0" smtClean="0"/>
              <a:t>racing with Python and Flask</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24</a:t>
            </a:fld>
            <a:endParaRPr lang="en-US" dirty="0"/>
          </a:p>
        </p:txBody>
      </p:sp>
    </p:spTree>
    <p:extLst>
      <p:ext uri="{BB962C8B-B14F-4D97-AF65-F5344CB8AC3E}">
        <p14:creationId xmlns:p14="http://schemas.microsoft.com/office/powerpoint/2010/main" val="17062286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 Aggregation and Distributed</a:t>
            </a:r>
            <a:r>
              <a:rPr lang="en-US" baseline="0" dirty="0" smtClean="0"/>
              <a:t> Tracing</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25</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1" y="897467"/>
            <a:ext cx="5344798" cy="3891219"/>
          </a:xfrm>
          <a:prstGeom prst="rect">
            <a:avLst/>
          </a:prstGeom>
        </p:spPr>
      </p:pic>
    </p:spTree>
    <p:extLst>
      <p:ext uri="{BB962C8B-B14F-4D97-AF65-F5344CB8AC3E}">
        <p14:creationId xmlns:p14="http://schemas.microsoft.com/office/powerpoint/2010/main" val="7880250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1:  Setup correlation ids in your services</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26</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84" y="938558"/>
            <a:ext cx="8748016" cy="3683000"/>
          </a:xfrm>
          <a:prstGeom prst="rect">
            <a:avLst/>
          </a:prstGeom>
        </p:spPr>
      </p:pic>
    </p:spTree>
    <p:extLst>
      <p:ext uri="{BB962C8B-B14F-4D97-AF65-F5344CB8AC3E}">
        <p14:creationId xmlns:p14="http://schemas.microsoft.com/office/powerpoint/2010/main" val="47549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2:  Configure Log Aggregation and </a:t>
            </a:r>
            <a:r>
              <a:rPr lang="en-US" dirty="0" err="1" smtClean="0"/>
              <a:t>Papertrail</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27</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569" y="1025990"/>
            <a:ext cx="3258943" cy="3865259"/>
          </a:xfrm>
          <a:prstGeom prst="rect">
            <a:avLst/>
          </a:prstGeom>
        </p:spPr>
      </p:pic>
    </p:spTree>
    <p:extLst>
      <p:ext uri="{BB962C8B-B14F-4D97-AF65-F5344CB8AC3E}">
        <p14:creationId xmlns:p14="http://schemas.microsoft.com/office/powerpoint/2010/main" val="1392677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err="1" smtClean="0"/>
              <a:t>Logspout</a:t>
            </a:r>
            <a:r>
              <a:rPr lang="en-US" dirty="0" smtClean="0"/>
              <a:t> to our Docker Compose File</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28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27200"/>
            <a:ext cx="9144000" cy="1566997"/>
          </a:xfrm>
          <a:prstGeom prst="rect">
            <a:avLst/>
          </a:prstGeom>
        </p:spPr>
      </p:pic>
    </p:spTree>
    <p:extLst>
      <p:ext uri="{BB962C8B-B14F-4D97-AF65-F5344CB8AC3E}">
        <p14:creationId xmlns:p14="http://schemas.microsoft.com/office/powerpoint/2010/main" val="2083242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Deploying beyond a single service: Docker Swarm</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29</a:t>
            </a:fld>
            <a:endParaRPr lang="en-US" dirty="0"/>
          </a:p>
        </p:txBody>
      </p:sp>
    </p:spTree>
    <p:extLst>
      <p:ext uri="{BB962C8B-B14F-4D97-AF65-F5344CB8AC3E}">
        <p14:creationId xmlns:p14="http://schemas.microsoft.com/office/powerpoint/2010/main" val="1082171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dirty="0" smtClean="0"/>
              <a:t>What is a microservice?</a:t>
            </a:r>
          </a:p>
          <a:p>
            <a:pPr marL="342900" indent="-342900">
              <a:buFont typeface="+mj-lt"/>
              <a:buAutoNum type="arabicPeriod"/>
            </a:pPr>
            <a:r>
              <a:rPr lang="en-US" dirty="0" smtClean="0"/>
              <a:t>Building a Simple Python Microservice Using Flask</a:t>
            </a:r>
          </a:p>
          <a:p>
            <a:pPr marL="342900" indent="-342900">
              <a:buFont typeface="+mj-lt"/>
              <a:buAutoNum type="arabicPeriod"/>
            </a:pPr>
            <a:r>
              <a:rPr lang="en-US" dirty="0" smtClean="0"/>
              <a:t>What is Docker?</a:t>
            </a:r>
          </a:p>
          <a:p>
            <a:pPr marL="342900" indent="-342900">
              <a:buFont typeface="+mj-lt"/>
              <a:buAutoNum type="arabicPeriod"/>
            </a:pPr>
            <a:r>
              <a:rPr lang="en-US" dirty="0" smtClean="0"/>
              <a:t>Moving beyond the simple service</a:t>
            </a:r>
          </a:p>
          <a:p>
            <a:pPr marL="342900" indent="-342900">
              <a:buFont typeface="+mj-lt"/>
              <a:buAutoNum type="arabicPeriod"/>
            </a:pPr>
            <a:r>
              <a:rPr lang="en-US" dirty="0" smtClean="0"/>
              <a:t>Deploying Multiple Services </a:t>
            </a:r>
          </a:p>
          <a:p>
            <a:pPr marL="342900" indent="-342900">
              <a:buFont typeface="+mj-lt"/>
              <a:buAutoNum type="arabicPeriod"/>
            </a:pPr>
            <a:r>
              <a:rPr lang="en-US" dirty="0" smtClean="0"/>
              <a:t>Operationalizing Docker</a:t>
            </a:r>
          </a:p>
          <a:p>
            <a:pPr marL="342900" indent="-342900">
              <a:buFont typeface="+mj-lt"/>
              <a:buAutoNum type="arabicPeriod"/>
            </a:pPr>
            <a:r>
              <a:rPr lang="en-US" dirty="0" smtClean="0"/>
              <a:t>Beyond running your own containers</a:t>
            </a:r>
          </a:p>
          <a:p>
            <a:pPr marL="342900" indent="-342900">
              <a:buFont typeface="+mj-lt"/>
              <a:buAutoNum type="arabicPeriod"/>
            </a:pPr>
            <a:endParaRPr lang="en-US" dirty="0" smtClean="0"/>
          </a:p>
          <a:p>
            <a:pPr marL="0" indent="0">
              <a:buNone/>
            </a:pPr>
            <a:r>
              <a:rPr lang="en-US" dirty="0" smtClean="0"/>
              <a:t>Note:   All code can be found at https://</a:t>
            </a:r>
            <a:r>
              <a:rPr lang="en-US" dirty="0" err="1" smtClean="0"/>
              <a:t>github.com</a:t>
            </a:r>
            <a:r>
              <a:rPr lang="en-US" dirty="0" smtClean="0"/>
              <a:t>/</a:t>
            </a:r>
            <a:r>
              <a:rPr lang="en-US" dirty="0" err="1" smtClean="0"/>
              <a:t>carnellj</a:t>
            </a:r>
            <a:r>
              <a:rPr lang="en-US" dirty="0" smtClean="0"/>
              <a:t>/</a:t>
            </a:r>
            <a:r>
              <a:rPr lang="en-US" dirty="0" err="1" smtClean="0"/>
              <a:t>spmia</a:t>
            </a:r>
            <a:r>
              <a:rPr lang="en-US" dirty="0" smtClean="0"/>
              <a:t>-chapter[1-10]</a:t>
            </a:r>
          </a:p>
          <a:p>
            <a:endParaRPr lang="en-US" dirty="0" smtClean="0"/>
          </a:p>
        </p:txBody>
      </p:sp>
      <p:sp>
        <p:nvSpPr>
          <p:cNvPr id="5" name="Slide Number Placeholder 4"/>
          <p:cNvSpPr>
            <a:spLocks noGrp="1"/>
          </p:cNvSpPr>
          <p:nvPr>
            <p:ph type="sldNum" sz="quarter" idx="4"/>
          </p:nvPr>
        </p:nvSpPr>
        <p:spPr/>
        <p:txBody>
          <a:bodyPr/>
          <a:lstStyle/>
          <a:p>
            <a:fld id="{20CFEDCE-3BD6-9940-A642-E28DD407BF5F}" type="slidenum">
              <a:rPr lang="en-US" smtClean="0"/>
              <a:pPr/>
              <a:t>3</a:t>
            </a:fld>
            <a:endParaRPr lang="en-US" dirty="0"/>
          </a:p>
        </p:txBody>
      </p:sp>
    </p:spTree>
    <p:extLst>
      <p:ext uri="{BB962C8B-B14F-4D97-AF65-F5344CB8AC3E}">
        <p14:creationId xmlns:p14="http://schemas.microsoft.com/office/powerpoint/2010/main" val="11970692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457048"/>
          </a:xfrm>
        </p:spPr>
        <p:txBody>
          <a:bodyPr/>
          <a:lstStyle/>
          <a:p>
            <a:r>
              <a:rPr lang="en-US" dirty="0" smtClean="0"/>
              <a:t>Closing Thoughts</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30</a:t>
            </a:fld>
            <a:endParaRPr lang="en-US" dirty="0"/>
          </a:p>
        </p:txBody>
      </p:sp>
    </p:spTree>
    <p:extLst>
      <p:ext uri="{BB962C8B-B14F-4D97-AF65-F5344CB8AC3E}">
        <p14:creationId xmlns:p14="http://schemas.microsoft.com/office/powerpoint/2010/main" val="4122664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thoughts</a:t>
            </a:r>
            <a:endParaRPr lang="en-US" dirty="0"/>
          </a:p>
        </p:txBody>
      </p:sp>
      <p:sp>
        <p:nvSpPr>
          <p:cNvPr id="3" name="Content Placeholder 2"/>
          <p:cNvSpPr>
            <a:spLocks noGrp="1"/>
          </p:cNvSpPr>
          <p:nvPr>
            <p:ph idx="1"/>
          </p:nvPr>
        </p:nvSpPr>
        <p:spPr/>
        <p:txBody>
          <a:bodyPr/>
          <a:lstStyle/>
          <a:p>
            <a:pPr marL="0" indent="0">
              <a:buNone/>
            </a:pPr>
            <a:r>
              <a:rPr lang="en-US" dirty="0" smtClean="0"/>
              <a:t>Spring Cloud has a large number of parts and is growing:</a:t>
            </a:r>
          </a:p>
          <a:p>
            <a:r>
              <a:rPr lang="en-US" b="1" dirty="0" smtClean="0"/>
              <a:t>What we did not cover</a:t>
            </a:r>
          </a:p>
          <a:p>
            <a:pPr lvl="1"/>
            <a:r>
              <a:rPr lang="en-US" dirty="0" smtClean="0"/>
              <a:t>Spring Cloud Security</a:t>
            </a:r>
          </a:p>
          <a:p>
            <a:pPr lvl="1"/>
            <a:r>
              <a:rPr lang="en-US" dirty="0" smtClean="0"/>
              <a:t>Microservice Deployment </a:t>
            </a:r>
          </a:p>
          <a:p>
            <a:pPr lvl="1"/>
            <a:r>
              <a:rPr lang="en-US" dirty="0" smtClean="0"/>
              <a:t>Spring Cloud with AWS</a:t>
            </a:r>
          </a:p>
          <a:p>
            <a:pPr lvl="1"/>
            <a:r>
              <a:rPr lang="en-US" dirty="0" smtClean="0"/>
              <a:t>Spring Cloud Data Flow</a:t>
            </a:r>
          </a:p>
          <a:p>
            <a:pPr lvl="1"/>
            <a:r>
              <a:rPr lang="en-US" dirty="0" smtClean="0"/>
              <a:t>Spring Cloud Contract</a:t>
            </a:r>
          </a:p>
          <a:p>
            <a:endParaRPr lang="en-US" dirty="0" smtClean="0"/>
          </a:p>
          <a:p>
            <a:r>
              <a:rPr lang="en-US" b="1" dirty="0" smtClean="0"/>
              <a:t>Beyond microservices</a:t>
            </a:r>
            <a:endParaRPr lang="en-US" b="1" dirty="0"/>
          </a:p>
          <a:p>
            <a:pPr lvl="1"/>
            <a:r>
              <a:rPr lang="en-US" dirty="0" smtClean="0"/>
              <a:t>Lambdas </a:t>
            </a:r>
          </a:p>
          <a:p>
            <a:pPr lvl="1"/>
            <a:r>
              <a:rPr lang="en-US" dirty="0" smtClean="0"/>
              <a:t>Functions as a Service (FaaS)</a:t>
            </a:r>
          </a:p>
        </p:txBody>
      </p:sp>
      <p:sp>
        <p:nvSpPr>
          <p:cNvPr id="5" name="Slide Number Placeholder 4"/>
          <p:cNvSpPr>
            <a:spLocks noGrp="1"/>
          </p:cNvSpPr>
          <p:nvPr>
            <p:ph type="sldNum" sz="quarter" idx="4"/>
          </p:nvPr>
        </p:nvSpPr>
        <p:spPr/>
        <p:txBody>
          <a:bodyPr/>
          <a:lstStyle/>
          <a:p>
            <a:fld id="{20CFEDCE-3BD6-9940-A642-E28DD407BF5F}" type="slidenum">
              <a:rPr lang="en-US" smtClean="0"/>
              <a:pPr/>
              <a:t>31</a:t>
            </a:fld>
            <a:endParaRPr lang="en-US" dirty="0"/>
          </a:p>
        </p:txBody>
      </p:sp>
    </p:spTree>
    <p:extLst>
      <p:ext uri="{BB962C8B-B14F-4D97-AF65-F5344CB8AC3E}">
        <p14:creationId xmlns:p14="http://schemas.microsoft.com/office/powerpoint/2010/main" val="6987990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Microservice Resources</a:t>
            </a:r>
            <a:endParaRPr lang="en-US" dirty="0"/>
          </a:p>
        </p:txBody>
      </p:sp>
      <p:sp>
        <p:nvSpPr>
          <p:cNvPr id="5" name="Slide Number Placeholder 4"/>
          <p:cNvSpPr>
            <a:spLocks noGrp="1"/>
          </p:cNvSpPr>
          <p:nvPr>
            <p:ph type="sldNum" sz="quarter" idx="12"/>
          </p:nvPr>
        </p:nvSpPr>
        <p:spPr/>
        <p:txBody>
          <a:bodyPr/>
          <a:lstStyle/>
          <a:p>
            <a:fld id="{20CFEDCE-3BD6-9940-A642-E28DD407BF5F}" type="slidenum">
              <a:rPr lang="en-US" smtClean="0"/>
              <a:pPr/>
              <a:t>32</a:t>
            </a:fld>
            <a:endParaRPr lang="en-US" dirty="0"/>
          </a:p>
        </p:txBody>
      </p:sp>
      <p:sp>
        <p:nvSpPr>
          <p:cNvPr id="8" name="Content Placeholder 2"/>
          <p:cNvSpPr txBox="1">
            <a:spLocks/>
          </p:cNvSpPr>
          <p:nvPr/>
        </p:nvSpPr>
        <p:spPr>
          <a:xfrm>
            <a:off x="342900" y="897731"/>
            <a:ext cx="8458201" cy="3564732"/>
          </a:xfrm>
          <a:prstGeom prst="rect">
            <a:avLst/>
          </a:prstGeom>
        </p:spPr>
        <p:txBody>
          <a:bodyPr/>
          <a:lstStyle>
            <a:lvl1pPr marL="202406" indent="-202406" algn="l" defTabSz="685800" rtl="0" eaLnBrk="1" latinLnBrk="0" hangingPunct="1">
              <a:lnSpc>
                <a:spcPct val="110000"/>
              </a:lnSpc>
              <a:spcBef>
                <a:spcPts val="1200"/>
              </a:spcBef>
              <a:buClr>
                <a:srgbClr val="FF4F1F"/>
              </a:buClr>
              <a:buFont typeface="Lato-Black" charset="0"/>
              <a:buChar char="◦"/>
              <a:tabLst/>
              <a:defRPr sz="1800" kern="1200" spc="0">
                <a:solidFill>
                  <a:srgbClr val="4E5054"/>
                </a:solidFill>
                <a:latin typeface="+mn-lt"/>
                <a:ea typeface="+mn-ea"/>
                <a:cs typeface="+mn-cs"/>
              </a:defRPr>
            </a:lvl1pPr>
            <a:lvl2pPr marL="571500" indent="-228600" algn="l" defTabSz="685800" rtl="0" eaLnBrk="1" latinLnBrk="0" hangingPunct="1">
              <a:lnSpc>
                <a:spcPct val="90000"/>
              </a:lnSpc>
              <a:spcBef>
                <a:spcPts val="375"/>
              </a:spcBef>
              <a:buClr>
                <a:srgbClr val="FF4F1F"/>
              </a:buClr>
              <a:buFont typeface="AmericanTypewriter-Light" charset="0"/>
              <a:buChar char="•"/>
              <a:tabLst/>
              <a:defRPr sz="1500" kern="1200" spc="0">
                <a:solidFill>
                  <a:srgbClr val="4E5054"/>
                </a:solidFill>
                <a:latin typeface="+mn-lt"/>
                <a:ea typeface="+mn-ea"/>
                <a:cs typeface="+mn-cs"/>
              </a:defRPr>
            </a:lvl2pPr>
            <a:lvl3pPr marL="857250" indent="-171450" algn="l" defTabSz="685800" rtl="0" eaLnBrk="1" latinLnBrk="0" hangingPunct="1">
              <a:lnSpc>
                <a:spcPct val="90000"/>
              </a:lnSpc>
              <a:spcBef>
                <a:spcPts val="375"/>
              </a:spcBef>
              <a:buClr>
                <a:srgbClr val="FF4F1F"/>
              </a:buClr>
              <a:buFont typeface="Wingdings" charset="2"/>
              <a:buChar char="§"/>
              <a:defRPr sz="1350" kern="1200" spc="0">
                <a:solidFill>
                  <a:srgbClr val="4E5054"/>
                </a:solidFill>
                <a:latin typeface="+mn-lt"/>
                <a:ea typeface="+mn-ea"/>
                <a:cs typeface="+mn-cs"/>
              </a:defRPr>
            </a:lvl3pPr>
            <a:lvl4pPr marL="1200150" indent="-171450" algn="l" defTabSz="685800" rtl="0" eaLnBrk="1" latinLnBrk="0" hangingPunct="1">
              <a:lnSpc>
                <a:spcPct val="90000"/>
              </a:lnSpc>
              <a:spcBef>
                <a:spcPts val="375"/>
              </a:spcBef>
              <a:buClr>
                <a:srgbClr val="FF4F1F"/>
              </a:buClr>
              <a:buFont typeface=".AppleSystemUIFont" charset="-120"/>
              <a:buChar char="▴"/>
              <a:defRPr sz="1200" kern="1200" spc="0">
                <a:solidFill>
                  <a:srgbClr val="4E5054"/>
                </a:solidFill>
                <a:latin typeface="+mn-lt"/>
                <a:ea typeface="+mn-ea"/>
                <a:cs typeface="+mn-cs"/>
              </a:defRPr>
            </a:lvl4pPr>
            <a:lvl5pPr marL="1543050" indent="-171450" algn="l" defTabSz="685800" rtl="0" eaLnBrk="1" latinLnBrk="0" hangingPunct="1">
              <a:lnSpc>
                <a:spcPct val="90000"/>
              </a:lnSpc>
              <a:spcBef>
                <a:spcPts val="375"/>
              </a:spcBef>
              <a:buClr>
                <a:srgbClr val="FF4F1F"/>
              </a:buClr>
              <a:buFont typeface="Mshtakan" charset="0"/>
              <a:buChar char="★"/>
              <a:defRPr sz="1200" kern="1200" spc="0">
                <a:solidFill>
                  <a:srgbClr val="4E505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489" y="897467"/>
            <a:ext cx="1632149" cy="18653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19" y="2906441"/>
            <a:ext cx="1268178" cy="14114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8582" y="2906441"/>
            <a:ext cx="1261637" cy="1412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3650" y="2909451"/>
            <a:ext cx="1156950" cy="142127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5769" y="2907946"/>
            <a:ext cx="1145523" cy="142428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6420" y="2890873"/>
            <a:ext cx="1246284" cy="1426995"/>
          </a:xfrm>
          <a:prstGeom prst="rect">
            <a:avLst/>
          </a:prstGeom>
        </p:spPr>
      </p:pic>
    </p:spTree>
    <p:extLst>
      <p:ext uri="{BB962C8B-B14F-4D97-AF65-F5344CB8AC3E}">
        <p14:creationId xmlns:p14="http://schemas.microsoft.com/office/powerpoint/2010/main" val="15620159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4866825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457048"/>
          </a:xfrm>
        </p:spPr>
        <p:txBody>
          <a:bodyPr/>
          <a:lstStyle/>
          <a:p>
            <a:r>
              <a:rPr lang="en-US" dirty="0" smtClean="0"/>
              <a:t>What is a Microservice?</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4</a:t>
            </a:fld>
            <a:endParaRPr lang="en-US" dirty="0"/>
          </a:p>
        </p:txBody>
      </p:sp>
    </p:spTree>
    <p:extLst>
      <p:ext uri="{BB962C8B-B14F-4D97-AF65-F5344CB8AC3E}">
        <p14:creationId xmlns:p14="http://schemas.microsoft.com/office/powerpoint/2010/main" val="2080865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build a Microservice:   Start with a Problem</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5</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077" y="864740"/>
            <a:ext cx="5544256" cy="3934831"/>
          </a:xfrm>
          <a:prstGeom prst="rect">
            <a:avLst/>
          </a:prstGeom>
        </p:spPr>
      </p:pic>
    </p:spTree>
    <p:extLst>
      <p:ext uri="{BB962C8B-B14F-4D97-AF65-F5344CB8AC3E}">
        <p14:creationId xmlns:p14="http://schemas.microsoft.com/office/powerpoint/2010/main" val="1188520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251206"/>
            <a:ext cx="8458200" cy="583142"/>
          </a:xfrm>
        </p:spPr>
        <p:txBody>
          <a:bodyPr/>
          <a:lstStyle/>
          <a:p>
            <a:r>
              <a:rPr lang="en-US" dirty="0" smtClean="0"/>
              <a:t>What is a Microservices: Decomposing the problem </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685799"/>
            <a:ext cx="2763219" cy="3878646"/>
          </a:xfrm>
          <a:prstGeom prst="rect">
            <a:avLst/>
          </a:prstGeom>
        </p:spPr>
      </p:pic>
      <p:sp>
        <p:nvSpPr>
          <p:cNvPr id="7" name="Content Placeholder 2"/>
          <p:cNvSpPr>
            <a:spLocks noGrp="1"/>
          </p:cNvSpPr>
          <p:nvPr>
            <p:ph idx="1"/>
          </p:nvPr>
        </p:nvSpPr>
        <p:spPr>
          <a:xfrm>
            <a:off x="4321098" y="602223"/>
            <a:ext cx="4254190" cy="4014381"/>
          </a:xfrm>
        </p:spPr>
        <p:txBody>
          <a:bodyPr>
            <a:normAutofit fontScale="92500" lnSpcReduction="20000"/>
          </a:bodyPr>
          <a:lstStyle/>
          <a:p>
            <a:pPr marL="0" indent="0">
              <a:buNone/>
            </a:pPr>
            <a:r>
              <a:rPr lang="en-US" b="1" dirty="0" smtClean="0"/>
              <a:t>Microservice are small, distributed software components that are:</a:t>
            </a:r>
          </a:p>
          <a:p>
            <a:pPr lvl="1"/>
            <a:r>
              <a:rPr lang="en-US" dirty="0" smtClean="0"/>
              <a:t>Independently </a:t>
            </a:r>
            <a:r>
              <a:rPr lang="en-US" b="1" dirty="0" smtClean="0"/>
              <a:t>developed</a:t>
            </a:r>
            <a:r>
              <a:rPr lang="en-US" dirty="0" smtClean="0"/>
              <a:t>, </a:t>
            </a:r>
            <a:r>
              <a:rPr lang="en-US" b="1" dirty="0" smtClean="0"/>
              <a:t>tested</a:t>
            </a:r>
            <a:r>
              <a:rPr lang="en-US" dirty="0" smtClean="0"/>
              <a:t> and </a:t>
            </a:r>
            <a:r>
              <a:rPr lang="en-US" b="1" dirty="0" smtClean="0"/>
              <a:t>deployed</a:t>
            </a:r>
            <a:r>
              <a:rPr lang="en-US" dirty="0" smtClean="0"/>
              <a:t> from other software components in an application.</a:t>
            </a:r>
          </a:p>
          <a:p>
            <a:pPr lvl="1"/>
            <a:r>
              <a:rPr lang="en-US" dirty="0"/>
              <a:t>Are built around </a:t>
            </a:r>
            <a:r>
              <a:rPr lang="en-US" b="1" dirty="0"/>
              <a:t>evolved principles </a:t>
            </a:r>
            <a:r>
              <a:rPr lang="en-US" dirty="0"/>
              <a:t>(REST, JSON) rather then committee-based standards (No XML</a:t>
            </a:r>
            <a:r>
              <a:rPr lang="en-US" dirty="0" smtClean="0"/>
              <a:t>)</a:t>
            </a:r>
          </a:p>
          <a:p>
            <a:pPr lvl="1"/>
            <a:r>
              <a:rPr lang="en-US" dirty="0" smtClean="0"/>
              <a:t>Very </a:t>
            </a:r>
            <a:r>
              <a:rPr lang="en-US" b="1" dirty="0" smtClean="0"/>
              <a:t>limited in scope of responsibility</a:t>
            </a:r>
            <a:endParaRPr lang="en-US" dirty="0" smtClean="0"/>
          </a:p>
          <a:p>
            <a:pPr lvl="1"/>
            <a:r>
              <a:rPr lang="en-US" dirty="0" smtClean="0"/>
              <a:t>Completely </a:t>
            </a:r>
            <a:r>
              <a:rPr lang="en-US" b="1" dirty="0" smtClean="0"/>
              <a:t>own</a:t>
            </a:r>
            <a:r>
              <a:rPr lang="en-US" dirty="0" smtClean="0"/>
              <a:t> their data </a:t>
            </a:r>
          </a:p>
          <a:p>
            <a:pPr lvl="1"/>
            <a:r>
              <a:rPr lang="en-US" dirty="0" smtClean="0"/>
              <a:t>Are usually deployed in a loosely coupled fashion with </a:t>
            </a:r>
            <a:r>
              <a:rPr lang="en-US" b="1" dirty="0" smtClean="0"/>
              <a:t>synchronous </a:t>
            </a:r>
            <a:r>
              <a:rPr lang="en-US" dirty="0" smtClean="0"/>
              <a:t>and </a:t>
            </a:r>
            <a:r>
              <a:rPr lang="en-US" b="1" dirty="0" smtClean="0"/>
              <a:t>asynchronous</a:t>
            </a:r>
            <a:r>
              <a:rPr lang="en-US" dirty="0" smtClean="0"/>
              <a:t> interfaces</a:t>
            </a:r>
          </a:p>
          <a:p>
            <a:pPr lvl="1"/>
            <a:r>
              <a:rPr lang="en-US" dirty="0" smtClean="0"/>
              <a:t>Their small size allows for rapid </a:t>
            </a:r>
            <a:r>
              <a:rPr lang="en-US" b="1" dirty="0" smtClean="0"/>
              <a:t>development</a:t>
            </a:r>
            <a:r>
              <a:rPr lang="en-US" dirty="0" smtClean="0"/>
              <a:t> and </a:t>
            </a:r>
            <a:r>
              <a:rPr lang="en-US" b="1" dirty="0" smtClean="0"/>
              <a:t>deployment</a:t>
            </a:r>
            <a:r>
              <a:rPr lang="en-US" dirty="0" smtClean="0"/>
              <a:t> of new features</a:t>
            </a:r>
          </a:p>
          <a:p>
            <a:pPr lvl="1"/>
            <a:r>
              <a:rPr lang="en-US" dirty="0" smtClean="0"/>
              <a:t>Microservices are really a nature extension to the </a:t>
            </a:r>
            <a:r>
              <a:rPr lang="en-US" b="1" dirty="0" smtClean="0"/>
              <a:t>Agile</a:t>
            </a:r>
            <a:r>
              <a:rPr lang="en-US" dirty="0" smtClean="0"/>
              <a:t> and </a:t>
            </a:r>
            <a:r>
              <a:rPr lang="en-US" b="1" dirty="0" smtClean="0"/>
              <a:t>Lean</a:t>
            </a:r>
            <a:r>
              <a:rPr lang="en-US" dirty="0" smtClean="0"/>
              <a:t> movement shaping the software industry over the last 15 years</a:t>
            </a:r>
          </a:p>
          <a:p>
            <a:pPr lvl="1"/>
            <a:r>
              <a:rPr lang="en-US" dirty="0" smtClean="0"/>
              <a:t>Microservices are pushing us to smaller batch sizes!</a:t>
            </a:r>
          </a:p>
        </p:txBody>
      </p:sp>
      <p:sp>
        <p:nvSpPr>
          <p:cNvPr id="3" name="Right Arrow 2"/>
          <p:cNvSpPr/>
          <p:nvPr/>
        </p:nvSpPr>
        <p:spPr>
          <a:xfrm rot="10800000">
            <a:off x="3317740" y="2402097"/>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29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Building your first Microservices with Python </a:t>
            </a:r>
            <a:r>
              <a:rPr lang="en-US" smtClean="0"/>
              <a:t>and Flask</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7</a:t>
            </a:fld>
            <a:endParaRPr lang="en-US" dirty="0"/>
          </a:p>
        </p:txBody>
      </p:sp>
    </p:spTree>
    <p:extLst>
      <p:ext uri="{BB962C8B-B14F-4D97-AF65-F5344CB8AC3E}">
        <p14:creationId xmlns:p14="http://schemas.microsoft.com/office/powerpoint/2010/main" val="351327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94498"/>
            <a:ext cx="8458200" cy="583142"/>
          </a:xfrm>
        </p:spPr>
        <p:txBody>
          <a:bodyPr/>
          <a:lstStyle/>
          <a:p>
            <a:r>
              <a:rPr lang="en-US" dirty="0" smtClean="0"/>
              <a:t>Lets build a </a:t>
            </a:r>
            <a:r>
              <a:rPr lang="en-US" smtClean="0"/>
              <a:t>simple microservice </a:t>
            </a:r>
            <a:r>
              <a:rPr lang="en-US" dirty="0" smtClean="0"/>
              <a:t>with Flask</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8</a:t>
            </a:fld>
            <a:endParaRPr lang="en-US" dirty="0"/>
          </a:p>
        </p:txBody>
      </p:sp>
      <p:sp>
        <p:nvSpPr>
          <p:cNvPr id="7" name="Content Placeholder 2"/>
          <p:cNvSpPr>
            <a:spLocks noGrp="1"/>
          </p:cNvSpPr>
          <p:nvPr>
            <p:ph idx="1"/>
          </p:nvPr>
        </p:nvSpPr>
        <p:spPr>
          <a:xfrm>
            <a:off x="6618249" y="602223"/>
            <a:ext cx="2375210" cy="4014381"/>
          </a:xfrm>
        </p:spPr>
        <p:txBody>
          <a:bodyPr>
            <a:normAutofit/>
          </a:bodyPr>
          <a:lstStyle/>
          <a:p>
            <a:pPr marL="0" indent="0">
              <a:buNone/>
            </a:pPr>
            <a:r>
              <a:rPr lang="en-US" b="1" dirty="0" smtClean="0"/>
              <a:t>What is Flask?</a:t>
            </a:r>
          </a:p>
          <a:p>
            <a:r>
              <a:rPr lang="en-US" dirty="0" smtClean="0"/>
              <a:t>A very small HTTP-based web-service</a:t>
            </a:r>
          </a:p>
          <a:p>
            <a:r>
              <a:rPr lang="en-US" dirty="0" smtClean="0"/>
              <a:t>Focuses heavily on building JSON-based, REST services</a:t>
            </a:r>
          </a:p>
          <a:p>
            <a:r>
              <a:rPr lang="en-US" dirty="0" smtClean="0"/>
              <a:t>Annotation driven</a:t>
            </a:r>
          </a:p>
          <a:p>
            <a:r>
              <a:rPr lang="en-US" dirty="0" smtClean="0"/>
              <a:t>Handles the most basic HTTP requests.</a:t>
            </a:r>
            <a:endParaRPr lang="en-US" dirty="0"/>
          </a:p>
        </p:txBody>
      </p:sp>
      <p:sp>
        <p:nvSpPr>
          <p:cNvPr id="8" name="Right Arrow 7"/>
          <p:cNvSpPr/>
          <p:nvPr/>
        </p:nvSpPr>
        <p:spPr>
          <a:xfrm rot="10800000">
            <a:off x="5496196" y="2370421"/>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45" y="677640"/>
            <a:ext cx="5930703" cy="3863546"/>
          </a:xfrm>
          <a:prstGeom prst="rect">
            <a:avLst/>
          </a:prstGeom>
        </p:spPr>
      </p:pic>
    </p:spTree>
    <p:extLst>
      <p:ext uri="{BB962C8B-B14F-4D97-AF65-F5344CB8AC3E}">
        <p14:creationId xmlns:p14="http://schemas.microsoft.com/office/powerpoint/2010/main" val="478373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Contact Service</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327" y="682249"/>
            <a:ext cx="6897880" cy="4195618"/>
          </a:xfrm>
          <a:prstGeom prst="rect">
            <a:avLst/>
          </a:prstGeom>
        </p:spPr>
      </p:pic>
    </p:spTree>
    <p:extLst>
      <p:ext uri="{BB962C8B-B14F-4D97-AF65-F5344CB8AC3E}">
        <p14:creationId xmlns:p14="http://schemas.microsoft.com/office/powerpoint/2010/main" val="68221285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Genesys Colors">
      <a:dk1>
        <a:srgbClr val="000000"/>
      </a:dk1>
      <a:lt1>
        <a:srgbClr val="FFFFFF"/>
      </a:lt1>
      <a:dk2>
        <a:srgbClr val="000000"/>
      </a:dk2>
      <a:lt2>
        <a:srgbClr val="F8F8F8"/>
      </a:lt2>
      <a:accent1>
        <a:srgbClr val="FF4F1F"/>
      </a:accent1>
      <a:accent2>
        <a:srgbClr val="5D3E5D"/>
      </a:accent2>
      <a:accent3>
        <a:srgbClr val="959699"/>
      </a:accent3>
      <a:accent4>
        <a:srgbClr val="D3D3D3"/>
      </a:accent4>
      <a:accent5>
        <a:srgbClr val="4E5054"/>
      </a:accent5>
      <a:accent6>
        <a:srgbClr val="000000"/>
      </a:accent6>
      <a:hlink>
        <a:srgbClr val="FF4F1F"/>
      </a:hlink>
      <a:folHlink>
        <a:srgbClr val="FF4F1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sys-PowerPoint-2017" id="{1C279053-B107-3E4B-8385-DBEA4DDA84A1}" vid="{3733506E-9080-624A-8594-1637E7AF30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4293</TotalTime>
  <Words>1552</Words>
  <Application>Microsoft Macintosh PowerPoint</Application>
  <PresentationFormat>On-screen Show (16:9)</PresentationFormat>
  <Paragraphs>197</Paragraphs>
  <Slides>33</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.AppleSystemUIFont</vt:lpstr>
      <vt:lpstr>AmericanTypewriter-Light</vt:lpstr>
      <vt:lpstr>Calibri</vt:lpstr>
      <vt:lpstr>Calibri Light</vt:lpstr>
      <vt:lpstr>Lato-Black</vt:lpstr>
      <vt:lpstr>Mangal</vt:lpstr>
      <vt:lpstr>Mshtakan</vt:lpstr>
      <vt:lpstr>Wingdings</vt:lpstr>
      <vt:lpstr>Arial</vt:lpstr>
      <vt:lpstr>Custom Design</vt:lpstr>
      <vt:lpstr>Wrangling Docker and Python</vt:lpstr>
      <vt:lpstr>About the Speaker</vt:lpstr>
      <vt:lpstr>Agenda</vt:lpstr>
      <vt:lpstr>What is a Microservice?</vt:lpstr>
      <vt:lpstr>Lets build a Microservice:   Start with a Problem</vt:lpstr>
      <vt:lpstr>What is a Microservices: Decomposing the problem </vt:lpstr>
      <vt:lpstr>Building your first Microservices with Python and Flask</vt:lpstr>
      <vt:lpstr>Lets build a simple microservice with Flask</vt:lpstr>
      <vt:lpstr>A Simple Contact Service</vt:lpstr>
      <vt:lpstr>Creating a Contact with a POST</vt:lpstr>
      <vt:lpstr>Retrieving a Contract with an HTTP</vt:lpstr>
      <vt:lpstr>What is Docker?</vt:lpstr>
      <vt:lpstr>What is Docker?</vt:lpstr>
      <vt:lpstr>Everything in Docker Starts with An Image</vt:lpstr>
      <vt:lpstr>How Do We Create an Image?</vt:lpstr>
      <vt:lpstr>Great I have an image! Now what?</vt:lpstr>
      <vt:lpstr>Moving beyond a simple service</vt:lpstr>
      <vt:lpstr>The real power of Docker comes when standing up the entire stack</vt:lpstr>
      <vt:lpstr>How do we manage these containers as stack: Docker Compose</vt:lpstr>
      <vt:lpstr>The Remind Me Apps Docker-Compose File</vt:lpstr>
      <vt:lpstr>The Docker-Compose file in more detail</vt:lpstr>
      <vt:lpstr>How do individual services know about each other: Networking</vt:lpstr>
      <vt:lpstr>Docker Containers are Portable but Environment Info is Not</vt:lpstr>
      <vt:lpstr>Distributed service tracing with Python and Flask</vt:lpstr>
      <vt:lpstr>Log Aggregation and Distributed Tracing</vt:lpstr>
      <vt:lpstr>Step 1:  Setup correlation ids in your services</vt:lpstr>
      <vt:lpstr>Step 2:  Configure Log Aggregation and Papertrail</vt:lpstr>
      <vt:lpstr>Adding Logspout to our Docker Compose File</vt:lpstr>
      <vt:lpstr>Deploying beyond a single service: Docker Swarm</vt:lpstr>
      <vt:lpstr>Closing Thoughts</vt:lpstr>
      <vt:lpstr>Closing thoughts</vt:lpstr>
      <vt:lpstr>Other Microservice Resources</vt:lpstr>
      <vt:lpstr>Questions</vt:lpstr>
    </vt:vector>
  </TitlesOfParts>
  <Manager/>
  <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Example Template Title Goes Here</dc:title>
  <dc:subject/>
  <dc:creator>David Lewis</dc:creator>
  <cp:keywords/>
  <dc:description/>
  <cp:lastModifiedBy>Microsoft Office User</cp:lastModifiedBy>
  <cp:revision>102</cp:revision>
  <cp:lastPrinted>2017-04-07T11:15:28Z</cp:lastPrinted>
  <dcterms:created xsi:type="dcterms:W3CDTF">2017-06-02T09:20:40Z</dcterms:created>
  <dcterms:modified xsi:type="dcterms:W3CDTF">2018-05-18T17:51:38Z</dcterms:modified>
  <cp:category/>
</cp:coreProperties>
</file>